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8" r:id="rId30"/>
    <p:sldId id="286" r:id="rId31"/>
    <p:sldId id="287" r:id="rId32"/>
    <p:sldId id="421" r:id="rId33"/>
    <p:sldId id="420" r:id="rId34"/>
    <p:sldId id="418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3A5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C89A9-CB3A-47FF-BAD1-1DCFCAA3082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26C6B5-8C77-45CE-8495-414C1C3D3467}">
      <dgm:prSet phldrT="[文本]"/>
      <dgm:spPr/>
      <dgm:t>
        <a:bodyPr/>
        <a:lstStyle/>
        <a:p>
          <a:r>
            <a:rPr lang="en-US" altLang="zh-CN" dirty="0"/>
            <a:t>Cache  write</a:t>
          </a:r>
          <a:endParaRPr lang="zh-CN" altLang="en-US" dirty="0"/>
        </a:p>
      </dgm:t>
    </dgm:pt>
    <dgm:pt modelId="{20F2B01F-CC95-4D84-A945-1709F89F1004}" type="parTrans" cxnId="{869CBD47-4F23-4B62-9815-739628C38808}">
      <dgm:prSet/>
      <dgm:spPr/>
      <dgm:t>
        <a:bodyPr/>
        <a:lstStyle/>
        <a:p>
          <a:endParaRPr lang="zh-CN" altLang="en-US"/>
        </a:p>
      </dgm:t>
    </dgm:pt>
    <dgm:pt modelId="{0CA9FAF6-2B57-4D7A-932A-1A25EBB2C33F}" type="sibTrans" cxnId="{869CBD47-4F23-4B62-9815-739628C38808}">
      <dgm:prSet/>
      <dgm:spPr/>
      <dgm:t>
        <a:bodyPr/>
        <a:lstStyle/>
        <a:p>
          <a:endParaRPr lang="zh-CN" altLang="en-US"/>
        </a:p>
      </dgm:t>
    </dgm:pt>
    <dgm:pt modelId="{51AD8B1F-D6CF-44EA-963E-BBBAB97E5650}">
      <dgm:prSet phldrT="[文本]"/>
      <dgm:spPr/>
      <dgm:t>
        <a:bodyPr/>
        <a:lstStyle/>
        <a:p>
          <a:r>
            <a:rPr lang="en-US" altLang="zh-CN" dirty="0"/>
            <a:t>Write hit</a:t>
          </a:r>
          <a:endParaRPr lang="zh-CN" altLang="en-US" dirty="0"/>
        </a:p>
      </dgm:t>
    </dgm:pt>
    <dgm:pt modelId="{9B900E4B-30F6-4329-B83B-EBEDE826A72B}" type="parTrans" cxnId="{2B57A2B5-75E7-4EB2-982E-0E9A2EF126DA}">
      <dgm:prSet/>
      <dgm:spPr/>
      <dgm:t>
        <a:bodyPr/>
        <a:lstStyle/>
        <a:p>
          <a:endParaRPr lang="zh-CN" altLang="en-US"/>
        </a:p>
      </dgm:t>
    </dgm:pt>
    <dgm:pt modelId="{2C3D42EF-5915-47E4-A20F-4D47E8B76D29}" type="sibTrans" cxnId="{2B57A2B5-75E7-4EB2-982E-0E9A2EF126DA}">
      <dgm:prSet/>
      <dgm:spPr/>
      <dgm:t>
        <a:bodyPr/>
        <a:lstStyle/>
        <a:p>
          <a:endParaRPr lang="zh-CN" altLang="en-US"/>
        </a:p>
      </dgm:t>
    </dgm:pt>
    <dgm:pt modelId="{51FCC290-B004-4C76-8613-B10B38EFD426}">
      <dgm:prSet phldrT="[文本]"/>
      <dgm:spPr/>
      <dgm:t>
        <a:bodyPr/>
        <a:lstStyle/>
        <a:p>
          <a:r>
            <a:rPr lang="en-US" altLang="zh-CN" dirty="0"/>
            <a:t>Write miss</a:t>
          </a:r>
          <a:endParaRPr lang="zh-CN" altLang="en-US" dirty="0"/>
        </a:p>
      </dgm:t>
    </dgm:pt>
    <dgm:pt modelId="{DFB2E2AD-ECB7-4672-B6EC-62D51D3ABD65}" type="parTrans" cxnId="{7AD9522A-8148-4DB6-AFAC-0DFC4A14F2CC}">
      <dgm:prSet/>
      <dgm:spPr/>
      <dgm:t>
        <a:bodyPr/>
        <a:lstStyle/>
        <a:p>
          <a:endParaRPr lang="zh-CN" altLang="en-US"/>
        </a:p>
      </dgm:t>
    </dgm:pt>
    <dgm:pt modelId="{3B849DDD-2157-4E51-987A-42043FDC53FC}" type="sibTrans" cxnId="{7AD9522A-8148-4DB6-AFAC-0DFC4A14F2CC}">
      <dgm:prSet/>
      <dgm:spPr/>
      <dgm:t>
        <a:bodyPr/>
        <a:lstStyle/>
        <a:p>
          <a:endParaRPr lang="zh-CN" altLang="en-US"/>
        </a:p>
      </dgm:t>
    </dgm:pt>
    <dgm:pt modelId="{88DFF12E-57F6-421D-8A23-030F87350678}">
      <dgm:prSet/>
      <dgm:spPr/>
      <dgm:t>
        <a:bodyPr/>
        <a:lstStyle/>
        <a:p>
          <a:r>
            <a:rPr lang="en-US" altLang="zh-CN" dirty="0"/>
            <a:t>Write allocate</a:t>
          </a:r>
          <a:endParaRPr lang="zh-CN" altLang="en-US" dirty="0"/>
        </a:p>
      </dgm:t>
    </dgm:pt>
    <dgm:pt modelId="{0D1645E8-2D0C-4E68-B713-9282CE6B628B}" type="parTrans" cxnId="{C54B0E40-B131-478B-A59D-29588F7CD483}">
      <dgm:prSet/>
      <dgm:spPr/>
      <dgm:t>
        <a:bodyPr/>
        <a:lstStyle/>
        <a:p>
          <a:endParaRPr lang="zh-CN" altLang="en-US"/>
        </a:p>
      </dgm:t>
    </dgm:pt>
    <dgm:pt modelId="{658D7511-4430-4A63-A72E-DAD5DFE24913}" type="sibTrans" cxnId="{C54B0E40-B131-478B-A59D-29588F7CD483}">
      <dgm:prSet/>
      <dgm:spPr/>
      <dgm:t>
        <a:bodyPr/>
        <a:lstStyle/>
        <a:p>
          <a:endParaRPr lang="zh-CN" altLang="en-US"/>
        </a:p>
      </dgm:t>
    </dgm:pt>
    <dgm:pt modelId="{E0885F8E-EC98-4483-A92D-24E88AE74771}">
      <dgm:prSet/>
      <dgm:spPr/>
      <dgm:t>
        <a:bodyPr/>
        <a:lstStyle/>
        <a:p>
          <a:r>
            <a:rPr lang="en-US" altLang="zh-CN" dirty="0"/>
            <a:t>Write back</a:t>
          </a:r>
          <a:endParaRPr lang="zh-CN" altLang="en-US" dirty="0"/>
        </a:p>
      </dgm:t>
    </dgm:pt>
    <dgm:pt modelId="{4E2AE8FE-DFEE-4B86-9627-B567EB6EA8C4}" type="parTrans" cxnId="{1C949126-07FD-43CD-9B12-0D631AA87C93}">
      <dgm:prSet/>
      <dgm:spPr/>
      <dgm:t>
        <a:bodyPr/>
        <a:lstStyle/>
        <a:p>
          <a:endParaRPr lang="zh-CN" altLang="en-US"/>
        </a:p>
      </dgm:t>
    </dgm:pt>
    <dgm:pt modelId="{47563EDC-E2B0-4502-AE4A-3DFA874C4006}" type="sibTrans" cxnId="{1C949126-07FD-43CD-9B12-0D631AA87C93}">
      <dgm:prSet/>
      <dgm:spPr/>
      <dgm:t>
        <a:bodyPr/>
        <a:lstStyle/>
        <a:p>
          <a:endParaRPr lang="zh-CN" altLang="en-US"/>
        </a:p>
      </dgm:t>
    </dgm:pt>
    <dgm:pt modelId="{570BD0BE-9677-4D7A-AABC-D22D2989D7A3}">
      <dgm:prSet/>
      <dgm:spPr/>
      <dgm:t>
        <a:bodyPr/>
        <a:lstStyle/>
        <a:p>
          <a:r>
            <a:rPr lang="en-US" altLang="zh-CN" dirty="0"/>
            <a:t>Write through</a:t>
          </a:r>
          <a:endParaRPr lang="zh-CN" altLang="en-US" dirty="0"/>
        </a:p>
      </dgm:t>
    </dgm:pt>
    <dgm:pt modelId="{AA9D635C-8201-41ED-8CA7-97E9380A886F}" type="parTrans" cxnId="{353D0EEE-E93D-4500-99B3-EBE56843484A}">
      <dgm:prSet/>
      <dgm:spPr/>
      <dgm:t>
        <a:bodyPr/>
        <a:lstStyle/>
        <a:p>
          <a:endParaRPr lang="zh-CN" altLang="en-US"/>
        </a:p>
      </dgm:t>
    </dgm:pt>
    <dgm:pt modelId="{72B7F2E0-B5BA-410B-9000-BBB2424E2BD2}" type="sibTrans" cxnId="{353D0EEE-E93D-4500-99B3-EBE56843484A}">
      <dgm:prSet/>
      <dgm:spPr/>
      <dgm:t>
        <a:bodyPr/>
        <a:lstStyle/>
        <a:p>
          <a:endParaRPr lang="zh-CN" altLang="en-US"/>
        </a:p>
      </dgm:t>
    </dgm:pt>
    <dgm:pt modelId="{49702D00-31CC-4C2B-92B5-534FA8A79ACF}">
      <dgm:prSet/>
      <dgm:spPr/>
      <dgm:t>
        <a:bodyPr/>
        <a:lstStyle/>
        <a:p>
          <a:r>
            <a:rPr lang="en-US" altLang="zh-CN" dirty="0"/>
            <a:t>Write around</a:t>
          </a:r>
          <a:endParaRPr lang="zh-CN" altLang="en-US" dirty="0"/>
        </a:p>
      </dgm:t>
    </dgm:pt>
    <dgm:pt modelId="{700CEA8A-2793-455E-AA1A-46486A1B431F}" type="parTrans" cxnId="{582D9571-4C35-47B7-BBDD-F17387F1D2B4}">
      <dgm:prSet/>
      <dgm:spPr/>
      <dgm:t>
        <a:bodyPr/>
        <a:lstStyle/>
        <a:p>
          <a:endParaRPr lang="zh-CN" altLang="en-US"/>
        </a:p>
      </dgm:t>
    </dgm:pt>
    <dgm:pt modelId="{9AD2FE6C-6522-4525-9809-B44CC3B0D4A7}" type="sibTrans" cxnId="{582D9571-4C35-47B7-BBDD-F17387F1D2B4}">
      <dgm:prSet/>
      <dgm:spPr/>
      <dgm:t>
        <a:bodyPr/>
        <a:lstStyle/>
        <a:p>
          <a:endParaRPr lang="zh-CN" altLang="en-US"/>
        </a:p>
      </dgm:t>
    </dgm:pt>
    <dgm:pt modelId="{2BF95EDD-70F3-4DA6-9F7A-EBF6CBA27179}">
      <dgm:prSet/>
      <dgm:spPr/>
      <dgm:t>
        <a:bodyPr/>
        <a:lstStyle/>
        <a:p>
          <a:r>
            <a:rPr lang="zh-CN" altLang="en-US" dirty="0"/>
            <a:t>将写入数据仅写到</a:t>
          </a:r>
          <a:r>
            <a:rPr lang="en-US" altLang="zh-CN" dirty="0"/>
            <a:t>cache</a:t>
          </a:r>
          <a:r>
            <a:rPr lang="zh-CN" altLang="en-US" dirty="0"/>
            <a:t>中</a:t>
          </a:r>
        </a:p>
      </dgm:t>
    </dgm:pt>
    <dgm:pt modelId="{7C235D2B-C1B0-485C-AEE9-74ADDD7B44FF}" type="parTrans" cxnId="{E19A5814-D3D9-4BB1-9C3A-9512AA72A08E}">
      <dgm:prSet/>
      <dgm:spPr/>
      <dgm:t>
        <a:bodyPr/>
        <a:lstStyle/>
        <a:p>
          <a:endParaRPr lang="zh-CN" altLang="en-US"/>
        </a:p>
      </dgm:t>
    </dgm:pt>
    <dgm:pt modelId="{1FFA3C49-DBFA-4EB5-AA04-CD7625DFE0B0}" type="sibTrans" cxnId="{E19A5814-D3D9-4BB1-9C3A-9512AA72A08E}">
      <dgm:prSet/>
      <dgm:spPr/>
      <dgm:t>
        <a:bodyPr/>
        <a:lstStyle/>
        <a:p>
          <a:endParaRPr lang="zh-CN" altLang="en-US"/>
        </a:p>
      </dgm:t>
    </dgm:pt>
    <dgm:pt modelId="{9B9E8C35-E6F7-4588-AEEA-8CFC261565C9}">
      <dgm:prSet/>
      <dgm:spPr/>
      <dgm:t>
        <a:bodyPr/>
        <a:lstStyle/>
        <a:p>
          <a:r>
            <a:rPr lang="zh-CN" altLang="en-US" dirty="0"/>
            <a:t>写入数据同时写到</a:t>
          </a:r>
          <a:r>
            <a:rPr lang="en-US" altLang="zh-CN" dirty="0"/>
            <a:t>cache</a:t>
          </a:r>
          <a:r>
            <a:rPr lang="zh-CN" altLang="en-US" dirty="0"/>
            <a:t>和</a:t>
          </a:r>
          <a:r>
            <a:rPr lang="en-US" altLang="zh-CN" dirty="0"/>
            <a:t>memory</a:t>
          </a:r>
          <a:r>
            <a:rPr lang="zh-CN" altLang="en-US" dirty="0"/>
            <a:t>中</a:t>
          </a:r>
        </a:p>
      </dgm:t>
    </dgm:pt>
    <dgm:pt modelId="{7FA5BEFC-FF79-443E-9F93-55410147976E}" type="parTrans" cxnId="{FA51B453-5DEA-4B42-8526-07541390A99C}">
      <dgm:prSet/>
      <dgm:spPr/>
      <dgm:t>
        <a:bodyPr/>
        <a:lstStyle/>
        <a:p>
          <a:endParaRPr lang="zh-CN" altLang="en-US"/>
        </a:p>
      </dgm:t>
    </dgm:pt>
    <dgm:pt modelId="{140A8C47-B880-48ED-8F8F-F44C90BCDA2E}" type="sibTrans" cxnId="{FA51B453-5DEA-4B42-8526-07541390A99C}">
      <dgm:prSet/>
      <dgm:spPr/>
      <dgm:t>
        <a:bodyPr/>
        <a:lstStyle/>
        <a:p>
          <a:endParaRPr lang="zh-CN" altLang="en-US"/>
        </a:p>
      </dgm:t>
    </dgm:pt>
    <dgm:pt modelId="{796B7842-983F-4F28-9046-7FBFF9BA4EF2}">
      <dgm:prSet/>
      <dgm:spPr/>
      <dgm:t>
        <a:bodyPr/>
        <a:lstStyle/>
        <a:p>
          <a:r>
            <a:rPr lang="zh-CN" altLang="en-US" dirty="0"/>
            <a:t>写时需要先把内存中关联块读取</a:t>
          </a:r>
        </a:p>
      </dgm:t>
    </dgm:pt>
    <dgm:pt modelId="{C47A94E9-6A88-404F-A978-A63F4AFD8FE0}" type="parTrans" cxnId="{08AB7255-5A05-47D4-AF53-698C4FAC3767}">
      <dgm:prSet/>
      <dgm:spPr/>
      <dgm:t>
        <a:bodyPr/>
        <a:lstStyle/>
        <a:p>
          <a:endParaRPr lang="zh-CN" altLang="en-US"/>
        </a:p>
      </dgm:t>
    </dgm:pt>
    <dgm:pt modelId="{7F86C685-623E-4FA1-9D1A-F34E1737DA40}" type="sibTrans" cxnId="{08AB7255-5A05-47D4-AF53-698C4FAC3767}">
      <dgm:prSet/>
      <dgm:spPr/>
      <dgm:t>
        <a:bodyPr/>
        <a:lstStyle/>
        <a:p>
          <a:endParaRPr lang="zh-CN" altLang="en-US"/>
        </a:p>
      </dgm:t>
    </dgm:pt>
    <dgm:pt modelId="{31EE0BE6-AEE6-4671-BF56-2DD147FE147C}">
      <dgm:prSet/>
      <dgm:spPr/>
      <dgm:t>
        <a:bodyPr/>
        <a:lstStyle/>
        <a:p>
          <a:r>
            <a:rPr lang="zh-CN" altLang="en-US" dirty="0"/>
            <a:t>直接把数据写到</a:t>
          </a:r>
          <a:r>
            <a:rPr lang="en-US" altLang="zh-CN" dirty="0"/>
            <a:t>memory</a:t>
          </a:r>
          <a:r>
            <a:rPr lang="zh-CN" altLang="en-US" dirty="0"/>
            <a:t>里，</a:t>
          </a:r>
          <a:r>
            <a:rPr lang="en-US" altLang="zh-CN" dirty="0"/>
            <a:t>cache</a:t>
          </a:r>
          <a:r>
            <a:rPr lang="zh-CN" altLang="en-US" dirty="0"/>
            <a:t>不动</a:t>
          </a:r>
        </a:p>
      </dgm:t>
    </dgm:pt>
    <dgm:pt modelId="{E31AB3BB-C267-4761-BA6E-209BAAC5FF00}" type="parTrans" cxnId="{169B584B-A557-492F-BD10-852D44DA7437}">
      <dgm:prSet/>
      <dgm:spPr/>
      <dgm:t>
        <a:bodyPr/>
        <a:lstStyle/>
        <a:p>
          <a:endParaRPr lang="zh-CN" altLang="en-US"/>
        </a:p>
      </dgm:t>
    </dgm:pt>
    <dgm:pt modelId="{E83B68BA-BE8E-4D5B-BC7A-AA5EAA8BAE29}" type="sibTrans" cxnId="{169B584B-A557-492F-BD10-852D44DA7437}">
      <dgm:prSet/>
      <dgm:spPr/>
      <dgm:t>
        <a:bodyPr/>
        <a:lstStyle/>
        <a:p>
          <a:endParaRPr lang="zh-CN" altLang="en-US"/>
        </a:p>
      </dgm:t>
    </dgm:pt>
    <dgm:pt modelId="{6091FFD4-0A06-4BEB-993D-FF1B82C025F1}" type="pres">
      <dgm:prSet presAssocID="{33EC89A9-CB3A-47FF-BAD1-1DCFCAA308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0F89F9-38D0-4798-94DB-F36951D8DC88}" type="pres">
      <dgm:prSet presAssocID="{1826C6B5-8C77-45CE-8495-414C1C3D3467}" presName="hierRoot1" presStyleCnt="0">
        <dgm:presLayoutVars>
          <dgm:hierBranch val="init"/>
        </dgm:presLayoutVars>
      </dgm:prSet>
      <dgm:spPr/>
    </dgm:pt>
    <dgm:pt modelId="{A776AF67-CEBC-492C-899A-199C4EB7144A}" type="pres">
      <dgm:prSet presAssocID="{1826C6B5-8C77-45CE-8495-414C1C3D3467}" presName="rootComposite1" presStyleCnt="0"/>
      <dgm:spPr/>
    </dgm:pt>
    <dgm:pt modelId="{8D2A5800-8902-46B5-B8A1-0DA5C21E5FB9}" type="pres">
      <dgm:prSet presAssocID="{1826C6B5-8C77-45CE-8495-414C1C3D3467}" presName="rootText1" presStyleLbl="node0" presStyleIdx="0" presStyleCnt="1">
        <dgm:presLayoutVars>
          <dgm:chPref val="3"/>
        </dgm:presLayoutVars>
      </dgm:prSet>
      <dgm:spPr/>
    </dgm:pt>
    <dgm:pt modelId="{F299E931-06BE-4D6C-9281-B1D5554FE36A}" type="pres">
      <dgm:prSet presAssocID="{1826C6B5-8C77-45CE-8495-414C1C3D3467}" presName="rootConnector1" presStyleLbl="node1" presStyleIdx="0" presStyleCnt="0"/>
      <dgm:spPr/>
    </dgm:pt>
    <dgm:pt modelId="{CB5DE6A5-A024-4F2F-8D3C-5B64C4B894C5}" type="pres">
      <dgm:prSet presAssocID="{1826C6B5-8C77-45CE-8495-414C1C3D3467}" presName="hierChild2" presStyleCnt="0"/>
      <dgm:spPr/>
    </dgm:pt>
    <dgm:pt modelId="{5E1D1E37-18F6-4B34-A1E9-CBDC79A7F596}" type="pres">
      <dgm:prSet presAssocID="{9B900E4B-30F6-4329-B83B-EBEDE826A72B}" presName="Name64" presStyleLbl="parChTrans1D2" presStyleIdx="0" presStyleCnt="2"/>
      <dgm:spPr/>
    </dgm:pt>
    <dgm:pt modelId="{51B92A68-C1B5-42C5-A8D1-D216482D5DBF}" type="pres">
      <dgm:prSet presAssocID="{51AD8B1F-D6CF-44EA-963E-BBBAB97E5650}" presName="hierRoot2" presStyleCnt="0">
        <dgm:presLayoutVars>
          <dgm:hierBranch val="init"/>
        </dgm:presLayoutVars>
      </dgm:prSet>
      <dgm:spPr/>
    </dgm:pt>
    <dgm:pt modelId="{80AB11F3-824D-4D0A-958A-547C56AA101E}" type="pres">
      <dgm:prSet presAssocID="{51AD8B1F-D6CF-44EA-963E-BBBAB97E5650}" presName="rootComposite" presStyleCnt="0"/>
      <dgm:spPr/>
    </dgm:pt>
    <dgm:pt modelId="{0D715960-DD15-4405-A732-E11DFEB6B5A9}" type="pres">
      <dgm:prSet presAssocID="{51AD8B1F-D6CF-44EA-963E-BBBAB97E5650}" presName="rootText" presStyleLbl="node2" presStyleIdx="0" presStyleCnt="2">
        <dgm:presLayoutVars>
          <dgm:chPref val="3"/>
        </dgm:presLayoutVars>
      </dgm:prSet>
      <dgm:spPr/>
    </dgm:pt>
    <dgm:pt modelId="{74BE18E5-165B-4791-8654-1F96AE93805C}" type="pres">
      <dgm:prSet presAssocID="{51AD8B1F-D6CF-44EA-963E-BBBAB97E5650}" presName="rootConnector" presStyleLbl="node2" presStyleIdx="0" presStyleCnt="2"/>
      <dgm:spPr/>
    </dgm:pt>
    <dgm:pt modelId="{4D5BCC93-E9CA-43B5-865B-D1F2749A900F}" type="pres">
      <dgm:prSet presAssocID="{51AD8B1F-D6CF-44EA-963E-BBBAB97E5650}" presName="hierChild4" presStyleCnt="0"/>
      <dgm:spPr/>
    </dgm:pt>
    <dgm:pt modelId="{8D0FD8C0-2F8F-4540-91DF-035E6AFCD993}" type="pres">
      <dgm:prSet presAssocID="{4E2AE8FE-DFEE-4B86-9627-B567EB6EA8C4}" presName="Name64" presStyleLbl="parChTrans1D3" presStyleIdx="0" presStyleCnt="4"/>
      <dgm:spPr/>
    </dgm:pt>
    <dgm:pt modelId="{7027FAE8-CEB9-4D80-9A23-64986D356107}" type="pres">
      <dgm:prSet presAssocID="{E0885F8E-EC98-4483-A92D-24E88AE74771}" presName="hierRoot2" presStyleCnt="0">
        <dgm:presLayoutVars>
          <dgm:hierBranch val="init"/>
        </dgm:presLayoutVars>
      </dgm:prSet>
      <dgm:spPr/>
    </dgm:pt>
    <dgm:pt modelId="{07247A85-09E3-46D9-B773-04A8B8AF7E50}" type="pres">
      <dgm:prSet presAssocID="{E0885F8E-EC98-4483-A92D-24E88AE74771}" presName="rootComposite" presStyleCnt="0"/>
      <dgm:spPr/>
    </dgm:pt>
    <dgm:pt modelId="{0E6C911A-7A4D-48BB-9BCB-B259041E37D0}" type="pres">
      <dgm:prSet presAssocID="{E0885F8E-EC98-4483-A92D-24E88AE74771}" presName="rootText" presStyleLbl="node3" presStyleIdx="0" presStyleCnt="4">
        <dgm:presLayoutVars>
          <dgm:chPref val="3"/>
        </dgm:presLayoutVars>
      </dgm:prSet>
      <dgm:spPr/>
    </dgm:pt>
    <dgm:pt modelId="{60C34B75-5D0C-4D2D-9F39-C05513C0DFE6}" type="pres">
      <dgm:prSet presAssocID="{E0885F8E-EC98-4483-A92D-24E88AE74771}" presName="rootConnector" presStyleLbl="node3" presStyleIdx="0" presStyleCnt="4"/>
      <dgm:spPr/>
    </dgm:pt>
    <dgm:pt modelId="{1386205B-6F49-4806-A972-C2409F53C79F}" type="pres">
      <dgm:prSet presAssocID="{E0885F8E-EC98-4483-A92D-24E88AE74771}" presName="hierChild4" presStyleCnt="0"/>
      <dgm:spPr/>
    </dgm:pt>
    <dgm:pt modelId="{D83AE705-5879-4C30-990C-4FA2F70954D8}" type="pres">
      <dgm:prSet presAssocID="{7C235D2B-C1B0-485C-AEE9-74ADDD7B44FF}" presName="Name64" presStyleLbl="parChTrans1D4" presStyleIdx="0" presStyleCnt="4"/>
      <dgm:spPr/>
    </dgm:pt>
    <dgm:pt modelId="{EAD77697-C9FA-4D29-A7CD-EC81AF9AABD4}" type="pres">
      <dgm:prSet presAssocID="{2BF95EDD-70F3-4DA6-9F7A-EBF6CBA27179}" presName="hierRoot2" presStyleCnt="0">
        <dgm:presLayoutVars>
          <dgm:hierBranch val="init"/>
        </dgm:presLayoutVars>
      </dgm:prSet>
      <dgm:spPr/>
    </dgm:pt>
    <dgm:pt modelId="{619B2F87-10CC-41E7-9470-9924D697AE26}" type="pres">
      <dgm:prSet presAssocID="{2BF95EDD-70F3-4DA6-9F7A-EBF6CBA27179}" presName="rootComposite" presStyleCnt="0"/>
      <dgm:spPr/>
    </dgm:pt>
    <dgm:pt modelId="{E7ADFF98-DE86-4B73-97AC-4A91B1735C42}" type="pres">
      <dgm:prSet presAssocID="{2BF95EDD-70F3-4DA6-9F7A-EBF6CBA27179}" presName="rootText" presStyleLbl="node4" presStyleIdx="0" presStyleCnt="4" custScaleX="200159">
        <dgm:presLayoutVars>
          <dgm:chPref val="3"/>
        </dgm:presLayoutVars>
      </dgm:prSet>
      <dgm:spPr/>
    </dgm:pt>
    <dgm:pt modelId="{EF652409-E1DD-46D0-B400-C6CE629BCEA8}" type="pres">
      <dgm:prSet presAssocID="{2BF95EDD-70F3-4DA6-9F7A-EBF6CBA27179}" presName="rootConnector" presStyleLbl="node4" presStyleIdx="0" presStyleCnt="4"/>
      <dgm:spPr/>
    </dgm:pt>
    <dgm:pt modelId="{2B324C0C-431C-4562-A929-7D7D4A2423D6}" type="pres">
      <dgm:prSet presAssocID="{2BF95EDD-70F3-4DA6-9F7A-EBF6CBA27179}" presName="hierChild4" presStyleCnt="0"/>
      <dgm:spPr/>
    </dgm:pt>
    <dgm:pt modelId="{D077079F-D3C9-49A0-A506-90F070008FC6}" type="pres">
      <dgm:prSet presAssocID="{2BF95EDD-70F3-4DA6-9F7A-EBF6CBA27179}" presName="hierChild5" presStyleCnt="0"/>
      <dgm:spPr/>
    </dgm:pt>
    <dgm:pt modelId="{EDBAFD11-36D4-48A1-9908-FE8D7FE47637}" type="pres">
      <dgm:prSet presAssocID="{E0885F8E-EC98-4483-A92D-24E88AE74771}" presName="hierChild5" presStyleCnt="0"/>
      <dgm:spPr/>
    </dgm:pt>
    <dgm:pt modelId="{EA5A41F5-14F9-483D-8D5F-E3719938259B}" type="pres">
      <dgm:prSet presAssocID="{AA9D635C-8201-41ED-8CA7-97E9380A886F}" presName="Name64" presStyleLbl="parChTrans1D3" presStyleIdx="1" presStyleCnt="4"/>
      <dgm:spPr/>
    </dgm:pt>
    <dgm:pt modelId="{5FE7C131-FD58-4E97-BB71-1A7A2949DB8C}" type="pres">
      <dgm:prSet presAssocID="{570BD0BE-9677-4D7A-AABC-D22D2989D7A3}" presName="hierRoot2" presStyleCnt="0">
        <dgm:presLayoutVars>
          <dgm:hierBranch val="init"/>
        </dgm:presLayoutVars>
      </dgm:prSet>
      <dgm:spPr/>
    </dgm:pt>
    <dgm:pt modelId="{538583A6-99D9-46D4-9EB4-8F9560816F9C}" type="pres">
      <dgm:prSet presAssocID="{570BD0BE-9677-4D7A-AABC-D22D2989D7A3}" presName="rootComposite" presStyleCnt="0"/>
      <dgm:spPr/>
    </dgm:pt>
    <dgm:pt modelId="{7E1C405D-BB2F-4CBD-9E24-30FAC54B3C0F}" type="pres">
      <dgm:prSet presAssocID="{570BD0BE-9677-4D7A-AABC-D22D2989D7A3}" presName="rootText" presStyleLbl="node3" presStyleIdx="1" presStyleCnt="4">
        <dgm:presLayoutVars>
          <dgm:chPref val="3"/>
        </dgm:presLayoutVars>
      </dgm:prSet>
      <dgm:spPr/>
    </dgm:pt>
    <dgm:pt modelId="{B02AD1F3-77A8-4525-91C3-4CEEA3652EF4}" type="pres">
      <dgm:prSet presAssocID="{570BD0BE-9677-4D7A-AABC-D22D2989D7A3}" presName="rootConnector" presStyleLbl="node3" presStyleIdx="1" presStyleCnt="4"/>
      <dgm:spPr/>
    </dgm:pt>
    <dgm:pt modelId="{F31F1531-2EED-4CC5-A684-273D73E505A4}" type="pres">
      <dgm:prSet presAssocID="{570BD0BE-9677-4D7A-AABC-D22D2989D7A3}" presName="hierChild4" presStyleCnt="0"/>
      <dgm:spPr/>
    </dgm:pt>
    <dgm:pt modelId="{BF52AF67-DCF0-4C08-AE54-CFB7C7AFA21C}" type="pres">
      <dgm:prSet presAssocID="{7FA5BEFC-FF79-443E-9F93-55410147976E}" presName="Name64" presStyleLbl="parChTrans1D4" presStyleIdx="1" presStyleCnt="4"/>
      <dgm:spPr/>
    </dgm:pt>
    <dgm:pt modelId="{ABB2B4E1-D379-47CB-B33E-C7FF0CE4FDEF}" type="pres">
      <dgm:prSet presAssocID="{9B9E8C35-E6F7-4588-AEEA-8CFC261565C9}" presName="hierRoot2" presStyleCnt="0">
        <dgm:presLayoutVars>
          <dgm:hierBranch val="init"/>
        </dgm:presLayoutVars>
      </dgm:prSet>
      <dgm:spPr/>
    </dgm:pt>
    <dgm:pt modelId="{3951EEE0-1C10-48BD-B123-71D5A3B487F4}" type="pres">
      <dgm:prSet presAssocID="{9B9E8C35-E6F7-4588-AEEA-8CFC261565C9}" presName="rootComposite" presStyleCnt="0"/>
      <dgm:spPr/>
    </dgm:pt>
    <dgm:pt modelId="{AD979019-DA2D-49CA-9CC5-A8BE7FD5F36B}" type="pres">
      <dgm:prSet presAssocID="{9B9E8C35-E6F7-4588-AEEA-8CFC261565C9}" presName="rootText" presStyleLbl="node4" presStyleIdx="1" presStyleCnt="4" custScaleX="201455">
        <dgm:presLayoutVars>
          <dgm:chPref val="3"/>
        </dgm:presLayoutVars>
      </dgm:prSet>
      <dgm:spPr/>
    </dgm:pt>
    <dgm:pt modelId="{6CF10F48-7490-4ECC-8A44-C281F034EAEE}" type="pres">
      <dgm:prSet presAssocID="{9B9E8C35-E6F7-4588-AEEA-8CFC261565C9}" presName="rootConnector" presStyleLbl="node4" presStyleIdx="1" presStyleCnt="4"/>
      <dgm:spPr/>
    </dgm:pt>
    <dgm:pt modelId="{0CF28462-B8D5-41C5-8E45-15BE0272B95A}" type="pres">
      <dgm:prSet presAssocID="{9B9E8C35-E6F7-4588-AEEA-8CFC261565C9}" presName="hierChild4" presStyleCnt="0"/>
      <dgm:spPr/>
    </dgm:pt>
    <dgm:pt modelId="{046FB69A-5D25-474A-8A9E-7FAD8691E618}" type="pres">
      <dgm:prSet presAssocID="{9B9E8C35-E6F7-4588-AEEA-8CFC261565C9}" presName="hierChild5" presStyleCnt="0"/>
      <dgm:spPr/>
    </dgm:pt>
    <dgm:pt modelId="{DE115D19-653B-409C-835D-1A62F267855B}" type="pres">
      <dgm:prSet presAssocID="{570BD0BE-9677-4D7A-AABC-D22D2989D7A3}" presName="hierChild5" presStyleCnt="0"/>
      <dgm:spPr/>
    </dgm:pt>
    <dgm:pt modelId="{2D6E22AA-9333-4E2E-AE09-9CF72CEC77E4}" type="pres">
      <dgm:prSet presAssocID="{51AD8B1F-D6CF-44EA-963E-BBBAB97E5650}" presName="hierChild5" presStyleCnt="0"/>
      <dgm:spPr/>
    </dgm:pt>
    <dgm:pt modelId="{20967769-392C-4BD4-A1B7-F2932823C27D}" type="pres">
      <dgm:prSet presAssocID="{DFB2E2AD-ECB7-4672-B6EC-62D51D3ABD65}" presName="Name64" presStyleLbl="parChTrans1D2" presStyleIdx="1" presStyleCnt="2"/>
      <dgm:spPr/>
    </dgm:pt>
    <dgm:pt modelId="{5998AA0E-5906-4EB0-B6EE-7D7FA705EE85}" type="pres">
      <dgm:prSet presAssocID="{51FCC290-B004-4C76-8613-B10B38EFD426}" presName="hierRoot2" presStyleCnt="0">
        <dgm:presLayoutVars>
          <dgm:hierBranch val="init"/>
        </dgm:presLayoutVars>
      </dgm:prSet>
      <dgm:spPr/>
    </dgm:pt>
    <dgm:pt modelId="{0C33ABAF-C01B-46C3-AF0E-A14630A99402}" type="pres">
      <dgm:prSet presAssocID="{51FCC290-B004-4C76-8613-B10B38EFD426}" presName="rootComposite" presStyleCnt="0"/>
      <dgm:spPr/>
    </dgm:pt>
    <dgm:pt modelId="{32F87E86-F0CD-44BB-9A1F-6CBAA0DB03B7}" type="pres">
      <dgm:prSet presAssocID="{51FCC290-B004-4C76-8613-B10B38EFD426}" presName="rootText" presStyleLbl="node2" presStyleIdx="1" presStyleCnt="2">
        <dgm:presLayoutVars>
          <dgm:chPref val="3"/>
        </dgm:presLayoutVars>
      </dgm:prSet>
      <dgm:spPr/>
    </dgm:pt>
    <dgm:pt modelId="{36CC8998-00A3-47BD-801F-05750FF35025}" type="pres">
      <dgm:prSet presAssocID="{51FCC290-B004-4C76-8613-B10B38EFD426}" presName="rootConnector" presStyleLbl="node2" presStyleIdx="1" presStyleCnt="2"/>
      <dgm:spPr/>
    </dgm:pt>
    <dgm:pt modelId="{60FA85EB-DCC7-41AD-B9F5-8FDA761F049F}" type="pres">
      <dgm:prSet presAssocID="{51FCC290-B004-4C76-8613-B10B38EFD426}" presName="hierChild4" presStyleCnt="0"/>
      <dgm:spPr/>
    </dgm:pt>
    <dgm:pt modelId="{E90E8332-9600-443B-AFE4-EE9379836EB2}" type="pres">
      <dgm:prSet presAssocID="{0D1645E8-2D0C-4E68-B713-9282CE6B628B}" presName="Name64" presStyleLbl="parChTrans1D3" presStyleIdx="2" presStyleCnt="4"/>
      <dgm:spPr/>
    </dgm:pt>
    <dgm:pt modelId="{0C31D1CC-4C7B-4602-BA26-2BAC68A06DC3}" type="pres">
      <dgm:prSet presAssocID="{88DFF12E-57F6-421D-8A23-030F87350678}" presName="hierRoot2" presStyleCnt="0">
        <dgm:presLayoutVars>
          <dgm:hierBranch val="init"/>
        </dgm:presLayoutVars>
      </dgm:prSet>
      <dgm:spPr/>
    </dgm:pt>
    <dgm:pt modelId="{E5422609-792C-463B-856A-6D4C5D99ACA5}" type="pres">
      <dgm:prSet presAssocID="{88DFF12E-57F6-421D-8A23-030F87350678}" presName="rootComposite" presStyleCnt="0"/>
      <dgm:spPr/>
    </dgm:pt>
    <dgm:pt modelId="{C137F117-4BDD-4381-8306-3A6F9293AD80}" type="pres">
      <dgm:prSet presAssocID="{88DFF12E-57F6-421D-8A23-030F87350678}" presName="rootText" presStyleLbl="node3" presStyleIdx="2" presStyleCnt="4">
        <dgm:presLayoutVars>
          <dgm:chPref val="3"/>
        </dgm:presLayoutVars>
      </dgm:prSet>
      <dgm:spPr/>
    </dgm:pt>
    <dgm:pt modelId="{B45259E5-FA72-4801-B372-300114B30A36}" type="pres">
      <dgm:prSet presAssocID="{88DFF12E-57F6-421D-8A23-030F87350678}" presName="rootConnector" presStyleLbl="node3" presStyleIdx="2" presStyleCnt="4"/>
      <dgm:spPr/>
    </dgm:pt>
    <dgm:pt modelId="{560EE575-4649-40FF-B06E-D59FD541C16F}" type="pres">
      <dgm:prSet presAssocID="{88DFF12E-57F6-421D-8A23-030F87350678}" presName="hierChild4" presStyleCnt="0"/>
      <dgm:spPr/>
    </dgm:pt>
    <dgm:pt modelId="{089C9A29-6694-4BF3-B826-0B6D3E3DB905}" type="pres">
      <dgm:prSet presAssocID="{C47A94E9-6A88-404F-A978-A63F4AFD8FE0}" presName="Name64" presStyleLbl="parChTrans1D4" presStyleIdx="2" presStyleCnt="4"/>
      <dgm:spPr/>
    </dgm:pt>
    <dgm:pt modelId="{0CB4BD1B-B401-44A6-BE50-B955857B26F6}" type="pres">
      <dgm:prSet presAssocID="{796B7842-983F-4F28-9046-7FBFF9BA4EF2}" presName="hierRoot2" presStyleCnt="0">
        <dgm:presLayoutVars>
          <dgm:hierBranch val="init"/>
        </dgm:presLayoutVars>
      </dgm:prSet>
      <dgm:spPr/>
    </dgm:pt>
    <dgm:pt modelId="{556E1C37-9B8C-4223-ADC6-E1CDA957B42F}" type="pres">
      <dgm:prSet presAssocID="{796B7842-983F-4F28-9046-7FBFF9BA4EF2}" presName="rootComposite" presStyleCnt="0"/>
      <dgm:spPr/>
    </dgm:pt>
    <dgm:pt modelId="{51721A34-6202-4F5D-B6B4-CC743C4FFB46}" type="pres">
      <dgm:prSet presAssocID="{796B7842-983F-4F28-9046-7FBFF9BA4EF2}" presName="rootText" presStyleLbl="node4" presStyleIdx="2" presStyleCnt="4" custScaleX="201307" custScaleY="100000">
        <dgm:presLayoutVars>
          <dgm:chPref val="3"/>
        </dgm:presLayoutVars>
      </dgm:prSet>
      <dgm:spPr/>
    </dgm:pt>
    <dgm:pt modelId="{2255E902-9E32-4A23-B2AA-C1D5D139B776}" type="pres">
      <dgm:prSet presAssocID="{796B7842-983F-4F28-9046-7FBFF9BA4EF2}" presName="rootConnector" presStyleLbl="node4" presStyleIdx="2" presStyleCnt="4"/>
      <dgm:spPr/>
    </dgm:pt>
    <dgm:pt modelId="{5F3F6B67-9A3C-49CE-9C8F-ECD467B5E52B}" type="pres">
      <dgm:prSet presAssocID="{796B7842-983F-4F28-9046-7FBFF9BA4EF2}" presName="hierChild4" presStyleCnt="0"/>
      <dgm:spPr/>
    </dgm:pt>
    <dgm:pt modelId="{CA4349CD-564B-4471-8D3C-1352B2119ED7}" type="pres">
      <dgm:prSet presAssocID="{796B7842-983F-4F28-9046-7FBFF9BA4EF2}" presName="hierChild5" presStyleCnt="0"/>
      <dgm:spPr/>
    </dgm:pt>
    <dgm:pt modelId="{6ABC13F0-FC8C-4671-9000-2BF1ED488532}" type="pres">
      <dgm:prSet presAssocID="{88DFF12E-57F6-421D-8A23-030F87350678}" presName="hierChild5" presStyleCnt="0"/>
      <dgm:spPr/>
    </dgm:pt>
    <dgm:pt modelId="{940BE9DE-69B4-4B57-8DB6-BF5BE8BEF6E0}" type="pres">
      <dgm:prSet presAssocID="{700CEA8A-2793-455E-AA1A-46486A1B431F}" presName="Name64" presStyleLbl="parChTrans1D3" presStyleIdx="3" presStyleCnt="4"/>
      <dgm:spPr/>
    </dgm:pt>
    <dgm:pt modelId="{8C3A21FB-87EA-45E1-B239-7977CE10A446}" type="pres">
      <dgm:prSet presAssocID="{49702D00-31CC-4C2B-92B5-534FA8A79ACF}" presName="hierRoot2" presStyleCnt="0">
        <dgm:presLayoutVars>
          <dgm:hierBranch val="init"/>
        </dgm:presLayoutVars>
      </dgm:prSet>
      <dgm:spPr/>
    </dgm:pt>
    <dgm:pt modelId="{99BDE018-120F-4050-91C3-AAD366505E56}" type="pres">
      <dgm:prSet presAssocID="{49702D00-31CC-4C2B-92B5-534FA8A79ACF}" presName="rootComposite" presStyleCnt="0"/>
      <dgm:spPr/>
    </dgm:pt>
    <dgm:pt modelId="{43639860-C594-403C-ADED-2AA2E23FD4BA}" type="pres">
      <dgm:prSet presAssocID="{49702D00-31CC-4C2B-92B5-534FA8A79ACF}" presName="rootText" presStyleLbl="node3" presStyleIdx="3" presStyleCnt="4">
        <dgm:presLayoutVars>
          <dgm:chPref val="3"/>
        </dgm:presLayoutVars>
      </dgm:prSet>
      <dgm:spPr/>
    </dgm:pt>
    <dgm:pt modelId="{3F1E34E3-DB17-4032-BB70-57CBBDA7C33E}" type="pres">
      <dgm:prSet presAssocID="{49702D00-31CC-4C2B-92B5-534FA8A79ACF}" presName="rootConnector" presStyleLbl="node3" presStyleIdx="3" presStyleCnt="4"/>
      <dgm:spPr/>
    </dgm:pt>
    <dgm:pt modelId="{D32FF9AC-B331-4A56-9B38-7A76AD19EEA9}" type="pres">
      <dgm:prSet presAssocID="{49702D00-31CC-4C2B-92B5-534FA8A79ACF}" presName="hierChild4" presStyleCnt="0"/>
      <dgm:spPr/>
    </dgm:pt>
    <dgm:pt modelId="{E6E6234E-E535-41CC-ACB4-93FEF69B8E45}" type="pres">
      <dgm:prSet presAssocID="{E31AB3BB-C267-4761-BA6E-209BAAC5FF00}" presName="Name64" presStyleLbl="parChTrans1D4" presStyleIdx="3" presStyleCnt="4"/>
      <dgm:spPr/>
    </dgm:pt>
    <dgm:pt modelId="{E5D8667F-3EF1-461D-9BAA-E44C38A7CAB2}" type="pres">
      <dgm:prSet presAssocID="{31EE0BE6-AEE6-4671-BF56-2DD147FE147C}" presName="hierRoot2" presStyleCnt="0">
        <dgm:presLayoutVars>
          <dgm:hierBranch val="init"/>
        </dgm:presLayoutVars>
      </dgm:prSet>
      <dgm:spPr/>
    </dgm:pt>
    <dgm:pt modelId="{4FC27AF7-1AE1-4948-B46D-E339AF332CC4}" type="pres">
      <dgm:prSet presAssocID="{31EE0BE6-AEE6-4671-BF56-2DD147FE147C}" presName="rootComposite" presStyleCnt="0"/>
      <dgm:spPr/>
    </dgm:pt>
    <dgm:pt modelId="{14888212-88BA-48B2-9045-628D397E6E29}" type="pres">
      <dgm:prSet presAssocID="{31EE0BE6-AEE6-4671-BF56-2DD147FE147C}" presName="rootText" presStyleLbl="node4" presStyleIdx="3" presStyleCnt="4" custScaleX="200783">
        <dgm:presLayoutVars>
          <dgm:chPref val="3"/>
        </dgm:presLayoutVars>
      </dgm:prSet>
      <dgm:spPr/>
    </dgm:pt>
    <dgm:pt modelId="{0DE41211-CD8A-4E01-8994-FFCA99D83512}" type="pres">
      <dgm:prSet presAssocID="{31EE0BE6-AEE6-4671-BF56-2DD147FE147C}" presName="rootConnector" presStyleLbl="node4" presStyleIdx="3" presStyleCnt="4"/>
      <dgm:spPr/>
    </dgm:pt>
    <dgm:pt modelId="{0A9E6F71-DA5C-49B2-A227-45B1837D51C0}" type="pres">
      <dgm:prSet presAssocID="{31EE0BE6-AEE6-4671-BF56-2DD147FE147C}" presName="hierChild4" presStyleCnt="0"/>
      <dgm:spPr/>
    </dgm:pt>
    <dgm:pt modelId="{B56B8D56-DE90-49A7-840B-444C237DA7C5}" type="pres">
      <dgm:prSet presAssocID="{31EE0BE6-AEE6-4671-BF56-2DD147FE147C}" presName="hierChild5" presStyleCnt="0"/>
      <dgm:spPr/>
    </dgm:pt>
    <dgm:pt modelId="{AE6304DC-4F24-46F3-8893-0185A52170DD}" type="pres">
      <dgm:prSet presAssocID="{49702D00-31CC-4C2B-92B5-534FA8A79ACF}" presName="hierChild5" presStyleCnt="0"/>
      <dgm:spPr/>
    </dgm:pt>
    <dgm:pt modelId="{AB974569-5667-40F0-AE0C-07B4DFB1CE60}" type="pres">
      <dgm:prSet presAssocID="{51FCC290-B004-4C76-8613-B10B38EFD426}" presName="hierChild5" presStyleCnt="0"/>
      <dgm:spPr/>
    </dgm:pt>
    <dgm:pt modelId="{D8DCB0FB-1FD7-450F-83F3-7CE162E57C02}" type="pres">
      <dgm:prSet presAssocID="{1826C6B5-8C77-45CE-8495-414C1C3D3467}" presName="hierChild3" presStyleCnt="0"/>
      <dgm:spPr/>
    </dgm:pt>
  </dgm:ptLst>
  <dgm:cxnLst>
    <dgm:cxn modelId="{67E1770F-7066-4D7E-9344-D22346BD0B9B}" type="presOf" srcId="{7C235D2B-C1B0-485C-AEE9-74ADDD7B44FF}" destId="{D83AE705-5879-4C30-990C-4FA2F70954D8}" srcOrd="0" destOrd="0" presId="urn:microsoft.com/office/officeart/2009/3/layout/HorizontalOrganizationChart"/>
    <dgm:cxn modelId="{E19A5814-D3D9-4BB1-9C3A-9512AA72A08E}" srcId="{E0885F8E-EC98-4483-A92D-24E88AE74771}" destId="{2BF95EDD-70F3-4DA6-9F7A-EBF6CBA27179}" srcOrd="0" destOrd="0" parTransId="{7C235D2B-C1B0-485C-AEE9-74ADDD7B44FF}" sibTransId="{1FFA3C49-DBFA-4EB5-AA04-CD7625DFE0B0}"/>
    <dgm:cxn modelId="{1C949126-07FD-43CD-9B12-0D631AA87C93}" srcId="{51AD8B1F-D6CF-44EA-963E-BBBAB97E5650}" destId="{E0885F8E-EC98-4483-A92D-24E88AE74771}" srcOrd="0" destOrd="0" parTransId="{4E2AE8FE-DFEE-4B86-9627-B567EB6EA8C4}" sibTransId="{47563EDC-E2B0-4502-AE4A-3DFA874C4006}"/>
    <dgm:cxn modelId="{7AD9522A-8148-4DB6-AFAC-0DFC4A14F2CC}" srcId="{1826C6B5-8C77-45CE-8495-414C1C3D3467}" destId="{51FCC290-B004-4C76-8613-B10B38EFD426}" srcOrd="1" destOrd="0" parTransId="{DFB2E2AD-ECB7-4672-B6EC-62D51D3ABD65}" sibTransId="{3B849DDD-2157-4E51-987A-42043FDC53FC}"/>
    <dgm:cxn modelId="{83DF1B35-9446-4422-8108-E43D44DD328C}" type="presOf" srcId="{570BD0BE-9677-4D7A-AABC-D22D2989D7A3}" destId="{7E1C405D-BB2F-4CBD-9E24-30FAC54B3C0F}" srcOrd="0" destOrd="0" presId="urn:microsoft.com/office/officeart/2009/3/layout/HorizontalOrganizationChart"/>
    <dgm:cxn modelId="{F9311039-BA42-4F72-A691-1B628C0156A7}" type="presOf" srcId="{51AD8B1F-D6CF-44EA-963E-BBBAB97E5650}" destId="{0D715960-DD15-4405-A732-E11DFEB6B5A9}" srcOrd="0" destOrd="0" presId="urn:microsoft.com/office/officeart/2009/3/layout/HorizontalOrganizationChart"/>
    <dgm:cxn modelId="{55B8D039-4E78-41F8-A2F0-F696CEC28ADC}" type="presOf" srcId="{88DFF12E-57F6-421D-8A23-030F87350678}" destId="{B45259E5-FA72-4801-B372-300114B30A36}" srcOrd="1" destOrd="0" presId="urn:microsoft.com/office/officeart/2009/3/layout/HorizontalOrganizationChart"/>
    <dgm:cxn modelId="{2A24463D-7426-454E-9BB9-1ECF55516580}" type="presOf" srcId="{51FCC290-B004-4C76-8613-B10B38EFD426}" destId="{36CC8998-00A3-47BD-801F-05750FF35025}" srcOrd="1" destOrd="0" presId="urn:microsoft.com/office/officeart/2009/3/layout/HorizontalOrganizationChart"/>
    <dgm:cxn modelId="{82ACB73E-2708-4877-96FE-D5B6BE8304BC}" type="presOf" srcId="{9B9E8C35-E6F7-4588-AEEA-8CFC261565C9}" destId="{AD979019-DA2D-49CA-9CC5-A8BE7FD5F36B}" srcOrd="0" destOrd="0" presId="urn:microsoft.com/office/officeart/2009/3/layout/HorizontalOrganizationChart"/>
    <dgm:cxn modelId="{C54B0E40-B131-478B-A59D-29588F7CD483}" srcId="{51FCC290-B004-4C76-8613-B10B38EFD426}" destId="{88DFF12E-57F6-421D-8A23-030F87350678}" srcOrd="0" destOrd="0" parTransId="{0D1645E8-2D0C-4E68-B713-9282CE6B628B}" sibTransId="{658D7511-4430-4A63-A72E-DAD5DFE24913}"/>
    <dgm:cxn modelId="{869CBD47-4F23-4B62-9815-739628C38808}" srcId="{33EC89A9-CB3A-47FF-BAD1-1DCFCAA30824}" destId="{1826C6B5-8C77-45CE-8495-414C1C3D3467}" srcOrd="0" destOrd="0" parTransId="{20F2B01F-CC95-4D84-A945-1709F89F1004}" sibTransId="{0CA9FAF6-2B57-4D7A-932A-1A25EBB2C33F}"/>
    <dgm:cxn modelId="{169B584B-A557-492F-BD10-852D44DA7437}" srcId="{49702D00-31CC-4C2B-92B5-534FA8A79ACF}" destId="{31EE0BE6-AEE6-4671-BF56-2DD147FE147C}" srcOrd="0" destOrd="0" parTransId="{E31AB3BB-C267-4761-BA6E-209BAAC5FF00}" sibTransId="{E83B68BA-BE8E-4D5B-BC7A-AA5EAA8BAE29}"/>
    <dgm:cxn modelId="{4E7F9152-0E3E-4A1E-B638-0D24D7E3D2BA}" type="presOf" srcId="{1826C6B5-8C77-45CE-8495-414C1C3D3467}" destId="{F299E931-06BE-4D6C-9281-B1D5554FE36A}" srcOrd="1" destOrd="0" presId="urn:microsoft.com/office/officeart/2009/3/layout/HorizontalOrganizationChart"/>
    <dgm:cxn modelId="{FA51B453-5DEA-4B42-8526-07541390A99C}" srcId="{570BD0BE-9677-4D7A-AABC-D22D2989D7A3}" destId="{9B9E8C35-E6F7-4588-AEEA-8CFC261565C9}" srcOrd="0" destOrd="0" parTransId="{7FA5BEFC-FF79-443E-9F93-55410147976E}" sibTransId="{140A8C47-B880-48ED-8F8F-F44C90BCDA2E}"/>
    <dgm:cxn modelId="{72470355-B6B2-43A4-A6C0-D75D90317B50}" type="presOf" srcId="{796B7842-983F-4F28-9046-7FBFF9BA4EF2}" destId="{51721A34-6202-4F5D-B6B4-CC743C4FFB46}" srcOrd="0" destOrd="0" presId="urn:microsoft.com/office/officeart/2009/3/layout/HorizontalOrganizationChart"/>
    <dgm:cxn modelId="{08AB7255-5A05-47D4-AF53-698C4FAC3767}" srcId="{88DFF12E-57F6-421D-8A23-030F87350678}" destId="{796B7842-983F-4F28-9046-7FBFF9BA4EF2}" srcOrd="0" destOrd="0" parTransId="{C47A94E9-6A88-404F-A978-A63F4AFD8FE0}" sibTransId="{7F86C685-623E-4FA1-9D1A-F34E1737DA40}"/>
    <dgm:cxn modelId="{4A0FCB57-10C0-4150-89BF-69106976FC2B}" type="presOf" srcId="{4E2AE8FE-DFEE-4B86-9627-B567EB6EA8C4}" destId="{8D0FD8C0-2F8F-4540-91DF-035E6AFCD993}" srcOrd="0" destOrd="0" presId="urn:microsoft.com/office/officeart/2009/3/layout/HorizontalOrganizationChart"/>
    <dgm:cxn modelId="{60D32E5B-8108-449B-8A12-756B4C65F84E}" type="presOf" srcId="{31EE0BE6-AEE6-4671-BF56-2DD147FE147C}" destId="{14888212-88BA-48B2-9045-628D397E6E29}" srcOrd="0" destOrd="0" presId="urn:microsoft.com/office/officeart/2009/3/layout/HorizontalOrganizationChart"/>
    <dgm:cxn modelId="{D8422267-B0B9-4E8F-B4DC-AB243439360C}" type="presOf" srcId="{51FCC290-B004-4C76-8613-B10B38EFD426}" destId="{32F87E86-F0CD-44BB-9A1F-6CBAA0DB03B7}" srcOrd="0" destOrd="0" presId="urn:microsoft.com/office/officeart/2009/3/layout/HorizontalOrganizationChart"/>
    <dgm:cxn modelId="{BFFE1A68-2451-41F4-81FC-221D857C0ED8}" type="presOf" srcId="{49702D00-31CC-4C2B-92B5-534FA8A79ACF}" destId="{43639860-C594-403C-ADED-2AA2E23FD4BA}" srcOrd="0" destOrd="0" presId="urn:microsoft.com/office/officeart/2009/3/layout/HorizontalOrganizationChart"/>
    <dgm:cxn modelId="{E511AC6D-78CA-4B33-BCE9-5D5CC9F72B14}" type="presOf" srcId="{33EC89A9-CB3A-47FF-BAD1-1DCFCAA30824}" destId="{6091FFD4-0A06-4BEB-993D-FF1B82C025F1}" srcOrd="0" destOrd="0" presId="urn:microsoft.com/office/officeart/2009/3/layout/HorizontalOrganizationChart"/>
    <dgm:cxn modelId="{582D9571-4C35-47B7-BBDD-F17387F1D2B4}" srcId="{51FCC290-B004-4C76-8613-B10B38EFD426}" destId="{49702D00-31CC-4C2B-92B5-534FA8A79ACF}" srcOrd="1" destOrd="0" parTransId="{700CEA8A-2793-455E-AA1A-46486A1B431F}" sibTransId="{9AD2FE6C-6522-4525-9809-B44CC3B0D4A7}"/>
    <dgm:cxn modelId="{3F45D77E-D392-4C62-9658-1258CF4284B6}" type="presOf" srcId="{49702D00-31CC-4C2B-92B5-534FA8A79ACF}" destId="{3F1E34E3-DB17-4032-BB70-57CBBDA7C33E}" srcOrd="1" destOrd="0" presId="urn:microsoft.com/office/officeart/2009/3/layout/HorizontalOrganizationChart"/>
    <dgm:cxn modelId="{57F7F17F-E58A-417A-B960-37ED967A6A5B}" type="presOf" srcId="{570BD0BE-9677-4D7A-AABC-D22D2989D7A3}" destId="{B02AD1F3-77A8-4525-91C3-4CEEA3652EF4}" srcOrd="1" destOrd="0" presId="urn:microsoft.com/office/officeart/2009/3/layout/HorizontalOrganizationChart"/>
    <dgm:cxn modelId="{9184DD8C-A6EA-4A4D-BDFB-65E03A26F20B}" type="presOf" srcId="{9B900E4B-30F6-4329-B83B-EBEDE826A72B}" destId="{5E1D1E37-18F6-4B34-A1E9-CBDC79A7F596}" srcOrd="0" destOrd="0" presId="urn:microsoft.com/office/officeart/2009/3/layout/HorizontalOrganizationChart"/>
    <dgm:cxn modelId="{C5F2538D-FBDC-47F5-8792-32F380280F32}" type="presOf" srcId="{1826C6B5-8C77-45CE-8495-414C1C3D3467}" destId="{8D2A5800-8902-46B5-B8A1-0DA5C21E5FB9}" srcOrd="0" destOrd="0" presId="urn:microsoft.com/office/officeart/2009/3/layout/HorizontalOrganizationChart"/>
    <dgm:cxn modelId="{399D4690-67DC-4B90-96F5-174E8D551C7E}" type="presOf" srcId="{700CEA8A-2793-455E-AA1A-46486A1B431F}" destId="{940BE9DE-69B4-4B57-8DB6-BF5BE8BEF6E0}" srcOrd="0" destOrd="0" presId="urn:microsoft.com/office/officeart/2009/3/layout/HorizontalOrganizationChart"/>
    <dgm:cxn modelId="{29F5DC92-CE8D-448F-B9FC-8DE86993AD55}" type="presOf" srcId="{E0885F8E-EC98-4483-A92D-24E88AE74771}" destId="{60C34B75-5D0C-4D2D-9F39-C05513C0DFE6}" srcOrd="1" destOrd="0" presId="urn:microsoft.com/office/officeart/2009/3/layout/HorizontalOrganizationChart"/>
    <dgm:cxn modelId="{14210EA7-6124-4BFF-BA67-471F5E134FDE}" type="presOf" srcId="{796B7842-983F-4F28-9046-7FBFF9BA4EF2}" destId="{2255E902-9E32-4A23-B2AA-C1D5D139B776}" srcOrd="1" destOrd="0" presId="urn:microsoft.com/office/officeart/2009/3/layout/HorizontalOrganizationChart"/>
    <dgm:cxn modelId="{19E954A8-8AB1-4656-94B9-0FE14D6275EB}" type="presOf" srcId="{7FA5BEFC-FF79-443E-9F93-55410147976E}" destId="{BF52AF67-DCF0-4C08-AE54-CFB7C7AFA21C}" srcOrd="0" destOrd="0" presId="urn:microsoft.com/office/officeart/2009/3/layout/HorizontalOrganizationChart"/>
    <dgm:cxn modelId="{F51C86A8-C65B-4F81-9A49-78AB8B01EAE3}" type="presOf" srcId="{2BF95EDD-70F3-4DA6-9F7A-EBF6CBA27179}" destId="{EF652409-E1DD-46D0-B400-C6CE629BCEA8}" srcOrd="1" destOrd="0" presId="urn:microsoft.com/office/officeart/2009/3/layout/HorizontalOrganizationChart"/>
    <dgm:cxn modelId="{16F747AA-DCCB-413E-87B4-FE119869CC47}" type="presOf" srcId="{2BF95EDD-70F3-4DA6-9F7A-EBF6CBA27179}" destId="{E7ADFF98-DE86-4B73-97AC-4A91B1735C42}" srcOrd="0" destOrd="0" presId="urn:microsoft.com/office/officeart/2009/3/layout/HorizontalOrganizationChart"/>
    <dgm:cxn modelId="{6478DAAA-4977-4EE6-BC77-6CA683A21FAC}" type="presOf" srcId="{88DFF12E-57F6-421D-8A23-030F87350678}" destId="{C137F117-4BDD-4381-8306-3A6F9293AD80}" srcOrd="0" destOrd="0" presId="urn:microsoft.com/office/officeart/2009/3/layout/HorizontalOrganizationChart"/>
    <dgm:cxn modelId="{2B57A2B5-75E7-4EB2-982E-0E9A2EF126DA}" srcId="{1826C6B5-8C77-45CE-8495-414C1C3D3467}" destId="{51AD8B1F-D6CF-44EA-963E-BBBAB97E5650}" srcOrd="0" destOrd="0" parTransId="{9B900E4B-30F6-4329-B83B-EBEDE826A72B}" sibTransId="{2C3D42EF-5915-47E4-A20F-4D47E8B76D29}"/>
    <dgm:cxn modelId="{C11EEDCA-3B22-4944-BEF6-72C1C025E5E9}" type="presOf" srcId="{DFB2E2AD-ECB7-4672-B6EC-62D51D3ABD65}" destId="{20967769-392C-4BD4-A1B7-F2932823C27D}" srcOrd="0" destOrd="0" presId="urn:microsoft.com/office/officeart/2009/3/layout/HorizontalOrganizationChart"/>
    <dgm:cxn modelId="{73F494D0-05C5-4AC0-BAF7-604B80FD202F}" type="presOf" srcId="{AA9D635C-8201-41ED-8CA7-97E9380A886F}" destId="{EA5A41F5-14F9-483D-8D5F-E3719938259B}" srcOrd="0" destOrd="0" presId="urn:microsoft.com/office/officeart/2009/3/layout/HorizontalOrganizationChart"/>
    <dgm:cxn modelId="{74D194D1-AA2E-4A5A-B738-91E052C5E731}" type="presOf" srcId="{9B9E8C35-E6F7-4588-AEEA-8CFC261565C9}" destId="{6CF10F48-7490-4ECC-8A44-C281F034EAEE}" srcOrd="1" destOrd="0" presId="urn:microsoft.com/office/officeart/2009/3/layout/HorizontalOrganizationChart"/>
    <dgm:cxn modelId="{82CB6AD7-B201-4D58-B8FE-005439E7EAE6}" type="presOf" srcId="{51AD8B1F-D6CF-44EA-963E-BBBAB97E5650}" destId="{74BE18E5-165B-4791-8654-1F96AE93805C}" srcOrd="1" destOrd="0" presId="urn:microsoft.com/office/officeart/2009/3/layout/HorizontalOrganizationChart"/>
    <dgm:cxn modelId="{725578D8-3575-42A1-AEFF-D29B3B2DC8E1}" type="presOf" srcId="{E0885F8E-EC98-4483-A92D-24E88AE74771}" destId="{0E6C911A-7A4D-48BB-9BCB-B259041E37D0}" srcOrd="0" destOrd="0" presId="urn:microsoft.com/office/officeart/2009/3/layout/HorizontalOrganizationChart"/>
    <dgm:cxn modelId="{DFB0F4D9-475A-4C00-865B-07FC3E615FF4}" type="presOf" srcId="{C47A94E9-6A88-404F-A978-A63F4AFD8FE0}" destId="{089C9A29-6694-4BF3-B826-0B6D3E3DB905}" srcOrd="0" destOrd="0" presId="urn:microsoft.com/office/officeart/2009/3/layout/HorizontalOrganizationChart"/>
    <dgm:cxn modelId="{F4C5A7DA-2155-49F4-9F23-DBC00BB62B72}" type="presOf" srcId="{31EE0BE6-AEE6-4671-BF56-2DD147FE147C}" destId="{0DE41211-CD8A-4E01-8994-FFCA99D83512}" srcOrd="1" destOrd="0" presId="urn:microsoft.com/office/officeart/2009/3/layout/HorizontalOrganizationChart"/>
    <dgm:cxn modelId="{6C494EDC-BFAE-4CB3-9BE7-8C65520DE902}" type="presOf" srcId="{E31AB3BB-C267-4761-BA6E-209BAAC5FF00}" destId="{E6E6234E-E535-41CC-ACB4-93FEF69B8E45}" srcOrd="0" destOrd="0" presId="urn:microsoft.com/office/officeart/2009/3/layout/HorizontalOrganizationChart"/>
    <dgm:cxn modelId="{1C2436E8-49D6-4331-B798-72070269AC9B}" type="presOf" srcId="{0D1645E8-2D0C-4E68-B713-9282CE6B628B}" destId="{E90E8332-9600-443B-AFE4-EE9379836EB2}" srcOrd="0" destOrd="0" presId="urn:microsoft.com/office/officeart/2009/3/layout/HorizontalOrganizationChart"/>
    <dgm:cxn modelId="{353D0EEE-E93D-4500-99B3-EBE56843484A}" srcId="{51AD8B1F-D6CF-44EA-963E-BBBAB97E5650}" destId="{570BD0BE-9677-4D7A-AABC-D22D2989D7A3}" srcOrd="1" destOrd="0" parTransId="{AA9D635C-8201-41ED-8CA7-97E9380A886F}" sibTransId="{72B7F2E0-B5BA-410B-9000-BBB2424E2BD2}"/>
    <dgm:cxn modelId="{8CDD7DF0-1D85-4578-9D28-9D472CA8FC88}" type="presParOf" srcId="{6091FFD4-0A06-4BEB-993D-FF1B82C025F1}" destId="{180F89F9-38D0-4798-94DB-F36951D8DC88}" srcOrd="0" destOrd="0" presId="urn:microsoft.com/office/officeart/2009/3/layout/HorizontalOrganizationChart"/>
    <dgm:cxn modelId="{2D21D7F4-6B5A-468E-AD9C-74F4776D123D}" type="presParOf" srcId="{180F89F9-38D0-4798-94DB-F36951D8DC88}" destId="{A776AF67-CEBC-492C-899A-199C4EB7144A}" srcOrd="0" destOrd="0" presId="urn:microsoft.com/office/officeart/2009/3/layout/HorizontalOrganizationChart"/>
    <dgm:cxn modelId="{F18133F4-BB7B-4B3C-B107-F0CF58C60297}" type="presParOf" srcId="{A776AF67-CEBC-492C-899A-199C4EB7144A}" destId="{8D2A5800-8902-46B5-B8A1-0DA5C21E5FB9}" srcOrd="0" destOrd="0" presId="urn:microsoft.com/office/officeart/2009/3/layout/HorizontalOrganizationChart"/>
    <dgm:cxn modelId="{1F35FEBB-AE6F-452F-B5A0-88DAD24B1A97}" type="presParOf" srcId="{A776AF67-CEBC-492C-899A-199C4EB7144A}" destId="{F299E931-06BE-4D6C-9281-B1D5554FE36A}" srcOrd="1" destOrd="0" presId="urn:microsoft.com/office/officeart/2009/3/layout/HorizontalOrganizationChart"/>
    <dgm:cxn modelId="{33980E6A-6207-40D7-BA72-F81F6660158D}" type="presParOf" srcId="{180F89F9-38D0-4798-94DB-F36951D8DC88}" destId="{CB5DE6A5-A024-4F2F-8D3C-5B64C4B894C5}" srcOrd="1" destOrd="0" presId="urn:microsoft.com/office/officeart/2009/3/layout/HorizontalOrganizationChart"/>
    <dgm:cxn modelId="{D2B7FE5E-9CFA-4BEF-814F-645E8DCCEFDC}" type="presParOf" srcId="{CB5DE6A5-A024-4F2F-8D3C-5B64C4B894C5}" destId="{5E1D1E37-18F6-4B34-A1E9-CBDC79A7F596}" srcOrd="0" destOrd="0" presId="urn:microsoft.com/office/officeart/2009/3/layout/HorizontalOrganizationChart"/>
    <dgm:cxn modelId="{96A39485-4702-4A8D-8381-07992EA7694F}" type="presParOf" srcId="{CB5DE6A5-A024-4F2F-8D3C-5B64C4B894C5}" destId="{51B92A68-C1B5-42C5-A8D1-D216482D5DBF}" srcOrd="1" destOrd="0" presId="urn:microsoft.com/office/officeart/2009/3/layout/HorizontalOrganizationChart"/>
    <dgm:cxn modelId="{039ADE13-BFC7-4D02-9925-86538AB64D98}" type="presParOf" srcId="{51B92A68-C1B5-42C5-A8D1-D216482D5DBF}" destId="{80AB11F3-824D-4D0A-958A-547C56AA101E}" srcOrd="0" destOrd="0" presId="urn:microsoft.com/office/officeart/2009/3/layout/HorizontalOrganizationChart"/>
    <dgm:cxn modelId="{4EE5A4AA-951C-4604-B342-4B454E918A81}" type="presParOf" srcId="{80AB11F3-824D-4D0A-958A-547C56AA101E}" destId="{0D715960-DD15-4405-A732-E11DFEB6B5A9}" srcOrd="0" destOrd="0" presId="urn:microsoft.com/office/officeart/2009/3/layout/HorizontalOrganizationChart"/>
    <dgm:cxn modelId="{C7FEC9A6-F5AA-41C9-81F9-BEA01C29265A}" type="presParOf" srcId="{80AB11F3-824D-4D0A-958A-547C56AA101E}" destId="{74BE18E5-165B-4791-8654-1F96AE93805C}" srcOrd="1" destOrd="0" presId="urn:microsoft.com/office/officeart/2009/3/layout/HorizontalOrganizationChart"/>
    <dgm:cxn modelId="{55ED5136-3978-4D5D-B988-183193F5A617}" type="presParOf" srcId="{51B92A68-C1B5-42C5-A8D1-D216482D5DBF}" destId="{4D5BCC93-E9CA-43B5-865B-D1F2749A900F}" srcOrd="1" destOrd="0" presId="urn:microsoft.com/office/officeart/2009/3/layout/HorizontalOrganizationChart"/>
    <dgm:cxn modelId="{971658D5-1D12-42BA-A011-2D7F4DEFD1AB}" type="presParOf" srcId="{4D5BCC93-E9CA-43B5-865B-D1F2749A900F}" destId="{8D0FD8C0-2F8F-4540-91DF-035E6AFCD993}" srcOrd="0" destOrd="0" presId="urn:microsoft.com/office/officeart/2009/3/layout/HorizontalOrganizationChart"/>
    <dgm:cxn modelId="{D0B6FA65-1581-4F20-8AF4-C7B15B49665A}" type="presParOf" srcId="{4D5BCC93-E9CA-43B5-865B-D1F2749A900F}" destId="{7027FAE8-CEB9-4D80-9A23-64986D356107}" srcOrd="1" destOrd="0" presId="urn:microsoft.com/office/officeart/2009/3/layout/HorizontalOrganizationChart"/>
    <dgm:cxn modelId="{869C6B09-8CB9-469A-BD85-E16EDDB8FCCE}" type="presParOf" srcId="{7027FAE8-CEB9-4D80-9A23-64986D356107}" destId="{07247A85-09E3-46D9-B773-04A8B8AF7E50}" srcOrd="0" destOrd="0" presId="urn:microsoft.com/office/officeart/2009/3/layout/HorizontalOrganizationChart"/>
    <dgm:cxn modelId="{123A9577-75BB-48BF-89FF-C8AA7B717DC9}" type="presParOf" srcId="{07247A85-09E3-46D9-B773-04A8B8AF7E50}" destId="{0E6C911A-7A4D-48BB-9BCB-B259041E37D0}" srcOrd="0" destOrd="0" presId="urn:microsoft.com/office/officeart/2009/3/layout/HorizontalOrganizationChart"/>
    <dgm:cxn modelId="{57E0AD8E-EF90-490A-88F0-B2D4E41B0284}" type="presParOf" srcId="{07247A85-09E3-46D9-B773-04A8B8AF7E50}" destId="{60C34B75-5D0C-4D2D-9F39-C05513C0DFE6}" srcOrd="1" destOrd="0" presId="urn:microsoft.com/office/officeart/2009/3/layout/HorizontalOrganizationChart"/>
    <dgm:cxn modelId="{523612D0-9DE9-4C3F-A79E-4648E99B59F9}" type="presParOf" srcId="{7027FAE8-CEB9-4D80-9A23-64986D356107}" destId="{1386205B-6F49-4806-A972-C2409F53C79F}" srcOrd="1" destOrd="0" presId="urn:microsoft.com/office/officeart/2009/3/layout/HorizontalOrganizationChart"/>
    <dgm:cxn modelId="{DB460D88-1B1F-4F9E-B806-DF8E5BF9D7BD}" type="presParOf" srcId="{1386205B-6F49-4806-A972-C2409F53C79F}" destId="{D83AE705-5879-4C30-990C-4FA2F70954D8}" srcOrd="0" destOrd="0" presId="urn:microsoft.com/office/officeart/2009/3/layout/HorizontalOrganizationChart"/>
    <dgm:cxn modelId="{8FF7B518-7230-4007-B44F-B5DB38B5D7FD}" type="presParOf" srcId="{1386205B-6F49-4806-A972-C2409F53C79F}" destId="{EAD77697-C9FA-4D29-A7CD-EC81AF9AABD4}" srcOrd="1" destOrd="0" presId="urn:microsoft.com/office/officeart/2009/3/layout/HorizontalOrganizationChart"/>
    <dgm:cxn modelId="{4FCF5532-6550-4D86-B824-D32CC8011E1E}" type="presParOf" srcId="{EAD77697-C9FA-4D29-A7CD-EC81AF9AABD4}" destId="{619B2F87-10CC-41E7-9470-9924D697AE26}" srcOrd="0" destOrd="0" presId="urn:microsoft.com/office/officeart/2009/3/layout/HorizontalOrganizationChart"/>
    <dgm:cxn modelId="{58F461FB-48E9-47CC-8ACC-362E1FD40552}" type="presParOf" srcId="{619B2F87-10CC-41E7-9470-9924D697AE26}" destId="{E7ADFF98-DE86-4B73-97AC-4A91B1735C42}" srcOrd="0" destOrd="0" presId="urn:microsoft.com/office/officeart/2009/3/layout/HorizontalOrganizationChart"/>
    <dgm:cxn modelId="{1CE784D8-3796-4DAE-8E77-2B95F1300861}" type="presParOf" srcId="{619B2F87-10CC-41E7-9470-9924D697AE26}" destId="{EF652409-E1DD-46D0-B400-C6CE629BCEA8}" srcOrd="1" destOrd="0" presId="urn:microsoft.com/office/officeart/2009/3/layout/HorizontalOrganizationChart"/>
    <dgm:cxn modelId="{0AC62675-C869-4D11-89FD-F6E534DBB837}" type="presParOf" srcId="{EAD77697-C9FA-4D29-A7CD-EC81AF9AABD4}" destId="{2B324C0C-431C-4562-A929-7D7D4A2423D6}" srcOrd="1" destOrd="0" presId="urn:microsoft.com/office/officeart/2009/3/layout/HorizontalOrganizationChart"/>
    <dgm:cxn modelId="{2DF8825D-2733-417D-9AF0-4B0073919967}" type="presParOf" srcId="{EAD77697-C9FA-4D29-A7CD-EC81AF9AABD4}" destId="{D077079F-D3C9-49A0-A506-90F070008FC6}" srcOrd="2" destOrd="0" presId="urn:microsoft.com/office/officeart/2009/3/layout/HorizontalOrganizationChart"/>
    <dgm:cxn modelId="{BDBB4CA4-78DF-4CDC-8BAA-E1490926DCAB}" type="presParOf" srcId="{7027FAE8-CEB9-4D80-9A23-64986D356107}" destId="{EDBAFD11-36D4-48A1-9908-FE8D7FE47637}" srcOrd="2" destOrd="0" presId="urn:microsoft.com/office/officeart/2009/3/layout/HorizontalOrganizationChart"/>
    <dgm:cxn modelId="{5E8491B8-FD83-4F49-A180-9E19D94B2873}" type="presParOf" srcId="{4D5BCC93-E9CA-43B5-865B-D1F2749A900F}" destId="{EA5A41F5-14F9-483D-8D5F-E3719938259B}" srcOrd="2" destOrd="0" presId="urn:microsoft.com/office/officeart/2009/3/layout/HorizontalOrganizationChart"/>
    <dgm:cxn modelId="{B479654E-A587-484E-8485-A031D3F603C6}" type="presParOf" srcId="{4D5BCC93-E9CA-43B5-865B-D1F2749A900F}" destId="{5FE7C131-FD58-4E97-BB71-1A7A2949DB8C}" srcOrd="3" destOrd="0" presId="urn:microsoft.com/office/officeart/2009/3/layout/HorizontalOrganizationChart"/>
    <dgm:cxn modelId="{DE32277A-235A-4516-9DF6-D3F6FDA2983F}" type="presParOf" srcId="{5FE7C131-FD58-4E97-BB71-1A7A2949DB8C}" destId="{538583A6-99D9-46D4-9EB4-8F9560816F9C}" srcOrd="0" destOrd="0" presId="urn:microsoft.com/office/officeart/2009/3/layout/HorizontalOrganizationChart"/>
    <dgm:cxn modelId="{C1D28A11-946B-4B90-9052-270B60C777E5}" type="presParOf" srcId="{538583A6-99D9-46D4-9EB4-8F9560816F9C}" destId="{7E1C405D-BB2F-4CBD-9E24-30FAC54B3C0F}" srcOrd="0" destOrd="0" presId="urn:microsoft.com/office/officeart/2009/3/layout/HorizontalOrganizationChart"/>
    <dgm:cxn modelId="{F87E33B4-3190-48AF-8B1A-E65B1D71468C}" type="presParOf" srcId="{538583A6-99D9-46D4-9EB4-8F9560816F9C}" destId="{B02AD1F3-77A8-4525-91C3-4CEEA3652EF4}" srcOrd="1" destOrd="0" presId="urn:microsoft.com/office/officeart/2009/3/layout/HorizontalOrganizationChart"/>
    <dgm:cxn modelId="{3EC983AC-4DAF-494B-AEB4-FBE3A9C28640}" type="presParOf" srcId="{5FE7C131-FD58-4E97-BB71-1A7A2949DB8C}" destId="{F31F1531-2EED-4CC5-A684-273D73E505A4}" srcOrd="1" destOrd="0" presId="urn:microsoft.com/office/officeart/2009/3/layout/HorizontalOrganizationChart"/>
    <dgm:cxn modelId="{BD0E2016-4A72-4CA9-AA49-FE722EC727C6}" type="presParOf" srcId="{F31F1531-2EED-4CC5-A684-273D73E505A4}" destId="{BF52AF67-DCF0-4C08-AE54-CFB7C7AFA21C}" srcOrd="0" destOrd="0" presId="urn:microsoft.com/office/officeart/2009/3/layout/HorizontalOrganizationChart"/>
    <dgm:cxn modelId="{CBD22230-0CBB-44BF-A887-AD2C56B63A08}" type="presParOf" srcId="{F31F1531-2EED-4CC5-A684-273D73E505A4}" destId="{ABB2B4E1-D379-47CB-B33E-C7FF0CE4FDEF}" srcOrd="1" destOrd="0" presId="urn:microsoft.com/office/officeart/2009/3/layout/HorizontalOrganizationChart"/>
    <dgm:cxn modelId="{E76BC4AE-2FA9-41BE-B8C5-E6C66F775E58}" type="presParOf" srcId="{ABB2B4E1-D379-47CB-B33E-C7FF0CE4FDEF}" destId="{3951EEE0-1C10-48BD-B123-71D5A3B487F4}" srcOrd="0" destOrd="0" presId="urn:microsoft.com/office/officeart/2009/3/layout/HorizontalOrganizationChart"/>
    <dgm:cxn modelId="{6503D269-0EFC-46E1-87E7-71B0CD5BE194}" type="presParOf" srcId="{3951EEE0-1C10-48BD-B123-71D5A3B487F4}" destId="{AD979019-DA2D-49CA-9CC5-A8BE7FD5F36B}" srcOrd="0" destOrd="0" presId="urn:microsoft.com/office/officeart/2009/3/layout/HorizontalOrganizationChart"/>
    <dgm:cxn modelId="{454A1919-7C08-4343-BEF7-CABFA0716A4B}" type="presParOf" srcId="{3951EEE0-1C10-48BD-B123-71D5A3B487F4}" destId="{6CF10F48-7490-4ECC-8A44-C281F034EAEE}" srcOrd="1" destOrd="0" presId="urn:microsoft.com/office/officeart/2009/3/layout/HorizontalOrganizationChart"/>
    <dgm:cxn modelId="{30ADC5FB-00CF-44DE-97DE-CC3239A83D2B}" type="presParOf" srcId="{ABB2B4E1-D379-47CB-B33E-C7FF0CE4FDEF}" destId="{0CF28462-B8D5-41C5-8E45-15BE0272B95A}" srcOrd="1" destOrd="0" presId="urn:microsoft.com/office/officeart/2009/3/layout/HorizontalOrganizationChart"/>
    <dgm:cxn modelId="{AE398459-7A02-4C25-8BEC-4D5802CC9AEA}" type="presParOf" srcId="{ABB2B4E1-D379-47CB-B33E-C7FF0CE4FDEF}" destId="{046FB69A-5D25-474A-8A9E-7FAD8691E618}" srcOrd="2" destOrd="0" presId="urn:microsoft.com/office/officeart/2009/3/layout/HorizontalOrganizationChart"/>
    <dgm:cxn modelId="{BCE81898-4292-489B-B0BD-3E698660418F}" type="presParOf" srcId="{5FE7C131-FD58-4E97-BB71-1A7A2949DB8C}" destId="{DE115D19-653B-409C-835D-1A62F267855B}" srcOrd="2" destOrd="0" presId="urn:microsoft.com/office/officeart/2009/3/layout/HorizontalOrganizationChart"/>
    <dgm:cxn modelId="{65EF0BD0-E86D-4213-A31D-632B7F9D956A}" type="presParOf" srcId="{51B92A68-C1B5-42C5-A8D1-D216482D5DBF}" destId="{2D6E22AA-9333-4E2E-AE09-9CF72CEC77E4}" srcOrd="2" destOrd="0" presId="urn:microsoft.com/office/officeart/2009/3/layout/HorizontalOrganizationChart"/>
    <dgm:cxn modelId="{EEC1888D-B224-4981-914D-F8CF06601B32}" type="presParOf" srcId="{CB5DE6A5-A024-4F2F-8D3C-5B64C4B894C5}" destId="{20967769-392C-4BD4-A1B7-F2932823C27D}" srcOrd="2" destOrd="0" presId="urn:microsoft.com/office/officeart/2009/3/layout/HorizontalOrganizationChart"/>
    <dgm:cxn modelId="{DFA5A98F-34B8-4F41-B926-66D4BE09805F}" type="presParOf" srcId="{CB5DE6A5-A024-4F2F-8D3C-5B64C4B894C5}" destId="{5998AA0E-5906-4EB0-B6EE-7D7FA705EE85}" srcOrd="3" destOrd="0" presId="urn:microsoft.com/office/officeart/2009/3/layout/HorizontalOrganizationChart"/>
    <dgm:cxn modelId="{4E66E806-D25D-474A-8A7C-A0C86D87CC3D}" type="presParOf" srcId="{5998AA0E-5906-4EB0-B6EE-7D7FA705EE85}" destId="{0C33ABAF-C01B-46C3-AF0E-A14630A99402}" srcOrd="0" destOrd="0" presId="urn:microsoft.com/office/officeart/2009/3/layout/HorizontalOrganizationChart"/>
    <dgm:cxn modelId="{8BB66429-2EC2-4E3E-A250-257C37140E30}" type="presParOf" srcId="{0C33ABAF-C01B-46C3-AF0E-A14630A99402}" destId="{32F87E86-F0CD-44BB-9A1F-6CBAA0DB03B7}" srcOrd="0" destOrd="0" presId="urn:microsoft.com/office/officeart/2009/3/layout/HorizontalOrganizationChart"/>
    <dgm:cxn modelId="{3B550088-B298-4A1B-85C9-42DDDDE2D614}" type="presParOf" srcId="{0C33ABAF-C01B-46C3-AF0E-A14630A99402}" destId="{36CC8998-00A3-47BD-801F-05750FF35025}" srcOrd="1" destOrd="0" presId="urn:microsoft.com/office/officeart/2009/3/layout/HorizontalOrganizationChart"/>
    <dgm:cxn modelId="{738B4B08-813E-4DF2-96CC-229AC3E225B9}" type="presParOf" srcId="{5998AA0E-5906-4EB0-B6EE-7D7FA705EE85}" destId="{60FA85EB-DCC7-41AD-B9F5-8FDA761F049F}" srcOrd="1" destOrd="0" presId="urn:microsoft.com/office/officeart/2009/3/layout/HorizontalOrganizationChart"/>
    <dgm:cxn modelId="{40E65ABC-05AB-4DA0-81CC-6707B1DC5433}" type="presParOf" srcId="{60FA85EB-DCC7-41AD-B9F5-8FDA761F049F}" destId="{E90E8332-9600-443B-AFE4-EE9379836EB2}" srcOrd="0" destOrd="0" presId="urn:microsoft.com/office/officeart/2009/3/layout/HorizontalOrganizationChart"/>
    <dgm:cxn modelId="{7AB2EA43-FAAF-4654-AF88-4031043E6DCA}" type="presParOf" srcId="{60FA85EB-DCC7-41AD-B9F5-8FDA761F049F}" destId="{0C31D1CC-4C7B-4602-BA26-2BAC68A06DC3}" srcOrd="1" destOrd="0" presId="urn:microsoft.com/office/officeart/2009/3/layout/HorizontalOrganizationChart"/>
    <dgm:cxn modelId="{696DEDC7-8282-4125-9E23-ADAEE11F565C}" type="presParOf" srcId="{0C31D1CC-4C7B-4602-BA26-2BAC68A06DC3}" destId="{E5422609-792C-463B-856A-6D4C5D99ACA5}" srcOrd="0" destOrd="0" presId="urn:microsoft.com/office/officeart/2009/3/layout/HorizontalOrganizationChart"/>
    <dgm:cxn modelId="{73FC5244-CC47-44AB-8387-56B05A06D6D3}" type="presParOf" srcId="{E5422609-792C-463B-856A-6D4C5D99ACA5}" destId="{C137F117-4BDD-4381-8306-3A6F9293AD80}" srcOrd="0" destOrd="0" presId="urn:microsoft.com/office/officeart/2009/3/layout/HorizontalOrganizationChart"/>
    <dgm:cxn modelId="{74E60112-56D4-4ACF-8D51-F26F0E55073D}" type="presParOf" srcId="{E5422609-792C-463B-856A-6D4C5D99ACA5}" destId="{B45259E5-FA72-4801-B372-300114B30A36}" srcOrd="1" destOrd="0" presId="urn:microsoft.com/office/officeart/2009/3/layout/HorizontalOrganizationChart"/>
    <dgm:cxn modelId="{363E2C68-5CD4-40B1-B770-DC3CA6529D54}" type="presParOf" srcId="{0C31D1CC-4C7B-4602-BA26-2BAC68A06DC3}" destId="{560EE575-4649-40FF-B06E-D59FD541C16F}" srcOrd="1" destOrd="0" presId="urn:microsoft.com/office/officeart/2009/3/layout/HorizontalOrganizationChart"/>
    <dgm:cxn modelId="{39AC6315-7B83-47E7-967F-DE44AF1E584A}" type="presParOf" srcId="{560EE575-4649-40FF-B06E-D59FD541C16F}" destId="{089C9A29-6694-4BF3-B826-0B6D3E3DB905}" srcOrd="0" destOrd="0" presId="urn:microsoft.com/office/officeart/2009/3/layout/HorizontalOrganizationChart"/>
    <dgm:cxn modelId="{1D9DDDEE-01F4-413F-AD00-BF0E9432C7C5}" type="presParOf" srcId="{560EE575-4649-40FF-B06E-D59FD541C16F}" destId="{0CB4BD1B-B401-44A6-BE50-B955857B26F6}" srcOrd="1" destOrd="0" presId="urn:microsoft.com/office/officeart/2009/3/layout/HorizontalOrganizationChart"/>
    <dgm:cxn modelId="{81138D40-ADD3-4FE4-BE11-A61D3469271D}" type="presParOf" srcId="{0CB4BD1B-B401-44A6-BE50-B955857B26F6}" destId="{556E1C37-9B8C-4223-ADC6-E1CDA957B42F}" srcOrd="0" destOrd="0" presId="urn:microsoft.com/office/officeart/2009/3/layout/HorizontalOrganizationChart"/>
    <dgm:cxn modelId="{EE13041D-07A8-445D-91C5-A27EBD456EA5}" type="presParOf" srcId="{556E1C37-9B8C-4223-ADC6-E1CDA957B42F}" destId="{51721A34-6202-4F5D-B6B4-CC743C4FFB46}" srcOrd="0" destOrd="0" presId="urn:microsoft.com/office/officeart/2009/3/layout/HorizontalOrganizationChart"/>
    <dgm:cxn modelId="{9E8F425E-1224-48B9-A8CC-11DD32C5EA8A}" type="presParOf" srcId="{556E1C37-9B8C-4223-ADC6-E1CDA957B42F}" destId="{2255E902-9E32-4A23-B2AA-C1D5D139B776}" srcOrd="1" destOrd="0" presId="urn:microsoft.com/office/officeart/2009/3/layout/HorizontalOrganizationChart"/>
    <dgm:cxn modelId="{165A7F72-822D-45E3-B5C6-C33F03B3CE98}" type="presParOf" srcId="{0CB4BD1B-B401-44A6-BE50-B955857B26F6}" destId="{5F3F6B67-9A3C-49CE-9C8F-ECD467B5E52B}" srcOrd="1" destOrd="0" presId="urn:microsoft.com/office/officeart/2009/3/layout/HorizontalOrganizationChart"/>
    <dgm:cxn modelId="{5767AD0A-162B-45ED-93D0-73628D27AAA0}" type="presParOf" srcId="{0CB4BD1B-B401-44A6-BE50-B955857B26F6}" destId="{CA4349CD-564B-4471-8D3C-1352B2119ED7}" srcOrd="2" destOrd="0" presId="urn:microsoft.com/office/officeart/2009/3/layout/HorizontalOrganizationChart"/>
    <dgm:cxn modelId="{C291F09C-C3AF-4169-8150-B7A2282B84AC}" type="presParOf" srcId="{0C31D1CC-4C7B-4602-BA26-2BAC68A06DC3}" destId="{6ABC13F0-FC8C-4671-9000-2BF1ED488532}" srcOrd="2" destOrd="0" presId="urn:microsoft.com/office/officeart/2009/3/layout/HorizontalOrganizationChart"/>
    <dgm:cxn modelId="{C93E6F35-C70A-4AF8-8A01-D655F1446EF5}" type="presParOf" srcId="{60FA85EB-DCC7-41AD-B9F5-8FDA761F049F}" destId="{940BE9DE-69B4-4B57-8DB6-BF5BE8BEF6E0}" srcOrd="2" destOrd="0" presId="urn:microsoft.com/office/officeart/2009/3/layout/HorizontalOrganizationChart"/>
    <dgm:cxn modelId="{039EADFA-475A-48D4-9DDD-1450C11F55F2}" type="presParOf" srcId="{60FA85EB-DCC7-41AD-B9F5-8FDA761F049F}" destId="{8C3A21FB-87EA-45E1-B239-7977CE10A446}" srcOrd="3" destOrd="0" presId="urn:microsoft.com/office/officeart/2009/3/layout/HorizontalOrganizationChart"/>
    <dgm:cxn modelId="{CF33359C-BC04-4251-95A1-1E83A2A7B188}" type="presParOf" srcId="{8C3A21FB-87EA-45E1-B239-7977CE10A446}" destId="{99BDE018-120F-4050-91C3-AAD366505E56}" srcOrd="0" destOrd="0" presId="urn:microsoft.com/office/officeart/2009/3/layout/HorizontalOrganizationChart"/>
    <dgm:cxn modelId="{ADC0AD7F-1AB4-43D9-8C94-CC3328D3EE62}" type="presParOf" srcId="{99BDE018-120F-4050-91C3-AAD366505E56}" destId="{43639860-C594-403C-ADED-2AA2E23FD4BA}" srcOrd="0" destOrd="0" presId="urn:microsoft.com/office/officeart/2009/3/layout/HorizontalOrganizationChart"/>
    <dgm:cxn modelId="{816CAE6A-4A13-4CA0-B545-08D71415E482}" type="presParOf" srcId="{99BDE018-120F-4050-91C3-AAD366505E56}" destId="{3F1E34E3-DB17-4032-BB70-57CBBDA7C33E}" srcOrd="1" destOrd="0" presId="urn:microsoft.com/office/officeart/2009/3/layout/HorizontalOrganizationChart"/>
    <dgm:cxn modelId="{5F23385E-83B1-4D9C-BF56-C3FE2B7825D0}" type="presParOf" srcId="{8C3A21FB-87EA-45E1-B239-7977CE10A446}" destId="{D32FF9AC-B331-4A56-9B38-7A76AD19EEA9}" srcOrd="1" destOrd="0" presId="urn:microsoft.com/office/officeart/2009/3/layout/HorizontalOrganizationChart"/>
    <dgm:cxn modelId="{719B5469-2399-4301-BDF1-399D60B4B216}" type="presParOf" srcId="{D32FF9AC-B331-4A56-9B38-7A76AD19EEA9}" destId="{E6E6234E-E535-41CC-ACB4-93FEF69B8E45}" srcOrd="0" destOrd="0" presId="urn:microsoft.com/office/officeart/2009/3/layout/HorizontalOrganizationChart"/>
    <dgm:cxn modelId="{FE15FF7B-B16E-4D44-BC74-CC24059FEC04}" type="presParOf" srcId="{D32FF9AC-B331-4A56-9B38-7A76AD19EEA9}" destId="{E5D8667F-3EF1-461D-9BAA-E44C38A7CAB2}" srcOrd="1" destOrd="0" presId="urn:microsoft.com/office/officeart/2009/3/layout/HorizontalOrganizationChart"/>
    <dgm:cxn modelId="{9D8348F6-3C88-4DB2-AAA1-9A7DBE3D48DE}" type="presParOf" srcId="{E5D8667F-3EF1-461D-9BAA-E44C38A7CAB2}" destId="{4FC27AF7-1AE1-4948-B46D-E339AF332CC4}" srcOrd="0" destOrd="0" presId="urn:microsoft.com/office/officeart/2009/3/layout/HorizontalOrganizationChart"/>
    <dgm:cxn modelId="{06E83E90-6FD7-4116-B32F-780A96764254}" type="presParOf" srcId="{4FC27AF7-1AE1-4948-B46D-E339AF332CC4}" destId="{14888212-88BA-48B2-9045-628D397E6E29}" srcOrd="0" destOrd="0" presId="urn:microsoft.com/office/officeart/2009/3/layout/HorizontalOrganizationChart"/>
    <dgm:cxn modelId="{572FB2D4-1B1F-4536-9256-3810FFA53FA5}" type="presParOf" srcId="{4FC27AF7-1AE1-4948-B46D-E339AF332CC4}" destId="{0DE41211-CD8A-4E01-8994-FFCA99D83512}" srcOrd="1" destOrd="0" presId="urn:microsoft.com/office/officeart/2009/3/layout/HorizontalOrganizationChart"/>
    <dgm:cxn modelId="{BEED6F77-AB68-47F2-A7F0-F2BA82A553AB}" type="presParOf" srcId="{E5D8667F-3EF1-461D-9BAA-E44C38A7CAB2}" destId="{0A9E6F71-DA5C-49B2-A227-45B1837D51C0}" srcOrd="1" destOrd="0" presId="urn:microsoft.com/office/officeart/2009/3/layout/HorizontalOrganizationChart"/>
    <dgm:cxn modelId="{E2B91153-4513-4AED-B0CE-72DD7FD33DE5}" type="presParOf" srcId="{E5D8667F-3EF1-461D-9BAA-E44C38A7CAB2}" destId="{B56B8D56-DE90-49A7-840B-444C237DA7C5}" srcOrd="2" destOrd="0" presId="urn:microsoft.com/office/officeart/2009/3/layout/HorizontalOrganizationChart"/>
    <dgm:cxn modelId="{61449405-C508-4F20-BD0F-C92268F899E9}" type="presParOf" srcId="{8C3A21FB-87EA-45E1-B239-7977CE10A446}" destId="{AE6304DC-4F24-46F3-8893-0185A52170DD}" srcOrd="2" destOrd="0" presId="urn:microsoft.com/office/officeart/2009/3/layout/HorizontalOrganizationChart"/>
    <dgm:cxn modelId="{B48D9242-665A-4A7C-954F-5A9AF4015746}" type="presParOf" srcId="{5998AA0E-5906-4EB0-B6EE-7D7FA705EE85}" destId="{AB974569-5667-40F0-AE0C-07B4DFB1CE60}" srcOrd="2" destOrd="0" presId="urn:microsoft.com/office/officeart/2009/3/layout/HorizontalOrganizationChart"/>
    <dgm:cxn modelId="{B82F05F5-BC0E-478B-989D-97A54D05E975}" type="presParOf" srcId="{180F89F9-38D0-4798-94DB-F36951D8DC88}" destId="{D8DCB0FB-1FD7-450F-83F3-7CE162E57C0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234E-E535-41CC-ACB4-93FEF69B8E45}">
      <dsp:nvSpPr>
        <dsp:cNvPr id="0" name=""/>
        <dsp:cNvSpPr/>
      </dsp:nvSpPr>
      <dsp:spPr>
        <a:xfrm>
          <a:off x="7144025" y="3194847"/>
          <a:ext cx="419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86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BE9DE-69B4-4B57-8DB6-BF5BE8BEF6E0}">
      <dsp:nvSpPr>
        <dsp:cNvPr id="0" name=""/>
        <dsp:cNvSpPr/>
      </dsp:nvSpPr>
      <dsp:spPr>
        <a:xfrm>
          <a:off x="4624840" y="2789213"/>
          <a:ext cx="419864" cy="45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9932" y="0"/>
              </a:lnTo>
              <a:lnTo>
                <a:pt x="209932" y="451354"/>
              </a:lnTo>
              <a:lnTo>
                <a:pt x="419864" y="451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C9A29-6694-4BF3-B826-0B6D3E3DB905}">
      <dsp:nvSpPr>
        <dsp:cNvPr id="0" name=""/>
        <dsp:cNvSpPr/>
      </dsp:nvSpPr>
      <dsp:spPr>
        <a:xfrm>
          <a:off x="7144025" y="2292139"/>
          <a:ext cx="419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86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E8332-9600-443B-AFE4-EE9379836EB2}">
      <dsp:nvSpPr>
        <dsp:cNvPr id="0" name=""/>
        <dsp:cNvSpPr/>
      </dsp:nvSpPr>
      <dsp:spPr>
        <a:xfrm>
          <a:off x="4624840" y="2337859"/>
          <a:ext cx="419864" cy="451354"/>
        </a:xfrm>
        <a:custGeom>
          <a:avLst/>
          <a:gdLst/>
          <a:ahLst/>
          <a:cxnLst/>
          <a:rect l="0" t="0" r="0" b="0"/>
          <a:pathLst>
            <a:path>
              <a:moveTo>
                <a:pt x="0" y="451354"/>
              </a:moveTo>
              <a:lnTo>
                <a:pt x="209932" y="451354"/>
              </a:lnTo>
              <a:lnTo>
                <a:pt x="209932" y="0"/>
              </a:lnTo>
              <a:lnTo>
                <a:pt x="41986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67769-392C-4BD4-A1B7-F2932823C27D}">
      <dsp:nvSpPr>
        <dsp:cNvPr id="0" name=""/>
        <dsp:cNvSpPr/>
      </dsp:nvSpPr>
      <dsp:spPr>
        <a:xfrm>
          <a:off x="2105654" y="1886505"/>
          <a:ext cx="419864" cy="902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9932" y="0"/>
              </a:lnTo>
              <a:lnTo>
                <a:pt x="209932" y="902708"/>
              </a:lnTo>
              <a:lnTo>
                <a:pt x="419864" y="9027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2AF67-DCF0-4C08-AE54-CFB7C7AFA21C}">
      <dsp:nvSpPr>
        <dsp:cNvPr id="0" name=""/>
        <dsp:cNvSpPr/>
      </dsp:nvSpPr>
      <dsp:spPr>
        <a:xfrm>
          <a:off x="7144025" y="1389431"/>
          <a:ext cx="419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86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A41F5-14F9-483D-8D5F-E3719938259B}">
      <dsp:nvSpPr>
        <dsp:cNvPr id="0" name=""/>
        <dsp:cNvSpPr/>
      </dsp:nvSpPr>
      <dsp:spPr>
        <a:xfrm>
          <a:off x="4624840" y="983797"/>
          <a:ext cx="419864" cy="45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9932" y="0"/>
              </a:lnTo>
              <a:lnTo>
                <a:pt x="209932" y="451354"/>
              </a:lnTo>
              <a:lnTo>
                <a:pt x="419864" y="451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AE705-5879-4C30-990C-4FA2F70954D8}">
      <dsp:nvSpPr>
        <dsp:cNvPr id="0" name=""/>
        <dsp:cNvSpPr/>
      </dsp:nvSpPr>
      <dsp:spPr>
        <a:xfrm>
          <a:off x="7144025" y="486723"/>
          <a:ext cx="419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86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FD8C0-2F8F-4540-91DF-035E6AFCD993}">
      <dsp:nvSpPr>
        <dsp:cNvPr id="0" name=""/>
        <dsp:cNvSpPr/>
      </dsp:nvSpPr>
      <dsp:spPr>
        <a:xfrm>
          <a:off x="4624840" y="532443"/>
          <a:ext cx="419864" cy="451354"/>
        </a:xfrm>
        <a:custGeom>
          <a:avLst/>
          <a:gdLst/>
          <a:ahLst/>
          <a:cxnLst/>
          <a:rect l="0" t="0" r="0" b="0"/>
          <a:pathLst>
            <a:path>
              <a:moveTo>
                <a:pt x="0" y="451354"/>
              </a:moveTo>
              <a:lnTo>
                <a:pt x="209932" y="451354"/>
              </a:lnTo>
              <a:lnTo>
                <a:pt x="209932" y="0"/>
              </a:lnTo>
              <a:lnTo>
                <a:pt x="41986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D1E37-18F6-4B34-A1E9-CBDC79A7F596}">
      <dsp:nvSpPr>
        <dsp:cNvPr id="0" name=""/>
        <dsp:cNvSpPr/>
      </dsp:nvSpPr>
      <dsp:spPr>
        <a:xfrm>
          <a:off x="2105654" y="983797"/>
          <a:ext cx="419864" cy="902708"/>
        </a:xfrm>
        <a:custGeom>
          <a:avLst/>
          <a:gdLst/>
          <a:ahLst/>
          <a:cxnLst/>
          <a:rect l="0" t="0" r="0" b="0"/>
          <a:pathLst>
            <a:path>
              <a:moveTo>
                <a:pt x="0" y="902708"/>
              </a:moveTo>
              <a:lnTo>
                <a:pt x="209932" y="902708"/>
              </a:lnTo>
              <a:lnTo>
                <a:pt x="209932" y="0"/>
              </a:lnTo>
              <a:lnTo>
                <a:pt x="4198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A5800-8902-46B5-B8A1-0DA5C21E5FB9}">
      <dsp:nvSpPr>
        <dsp:cNvPr id="0" name=""/>
        <dsp:cNvSpPr/>
      </dsp:nvSpPr>
      <dsp:spPr>
        <a:xfrm>
          <a:off x="6332" y="1566358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Cache  write</a:t>
          </a:r>
          <a:endParaRPr lang="zh-CN" altLang="en-US" sz="1900" kern="1200" dirty="0"/>
        </a:p>
      </dsp:txBody>
      <dsp:txXfrm>
        <a:off x="6332" y="1566358"/>
        <a:ext cx="2099321" cy="640293"/>
      </dsp:txXfrm>
    </dsp:sp>
    <dsp:sp modelId="{0D715960-DD15-4405-A732-E11DFEB6B5A9}">
      <dsp:nvSpPr>
        <dsp:cNvPr id="0" name=""/>
        <dsp:cNvSpPr/>
      </dsp:nvSpPr>
      <dsp:spPr>
        <a:xfrm>
          <a:off x="2525518" y="663650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hit</a:t>
          </a:r>
          <a:endParaRPr lang="zh-CN" altLang="en-US" sz="1900" kern="1200" dirty="0"/>
        </a:p>
      </dsp:txBody>
      <dsp:txXfrm>
        <a:off x="2525518" y="663650"/>
        <a:ext cx="2099321" cy="640293"/>
      </dsp:txXfrm>
    </dsp:sp>
    <dsp:sp modelId="{0E6C911A-7A4D-48BB-9BCB-B259041E37D0}">
      <dsp:nvSpPr>
        <dsp:cNvPr id="0" name=""/>
        <dsp:cNvSpPr/>
      </dsp:nvSpPr>
      <dsp:spPr>
        <a:xfrm>
          <a:off x="5044704" y="212296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back</a:t>
          </a:r>
          <a:endParaRPr lang="zh-CN" altLang="en-US" sz="1900" kern="1200" dirty="0"/>
        </a:p>
      </dsp:txBody>
      <dsp:txXfrm>
        <a:off x="5044704" y="212296"/>
        <a:ext cx="2099321" cy="640293"/>
      </dsp:txXfrm>
    </dsp:sp>
    <dsp:sp modelId="{E7ADFF98-DE86-4B73-97AC-4A91B1735C42}">
      <dsp:nvSpPr>
        <dsp:cNvPr id="0" name=""/>
        <dsp:cNvSpPr/>
      </dsp:nvSpPr>
      <dsp:spPr>
        <a:xfrm>
          <a:off x="7563890" y="212296"/>
          <a:ext cx="4201980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将写入数据仅写到</a:t>
          </a:r>
          <a:r>
            <a:rPr lang="en-US" altLang="zh-CN" sz="1900" kern="1200" dirty="0"/>
            <a:t>cache</a:t>
          </a:r>
          <a:r>
            <a:rPr lang="zh-CN" altLang="en-US" sz="1900" kern="1200" dirty="0"/>
            <a:t>中</a:t>
          </a:r>
        </a:p>
      </dsp:txBody>
      <dsp:txXfrm>
        <a:off x="7563890" y="212296"/>
        <a:ext cx="4201980" cy="640293"/>
      </dsp:txXfrm>
    </dsp:sp>
    <dsp:sp modelId="{7E1C405D-BB2F-4CBD-9E24-30FAC54B3C0F}">
      <dsp:nvSpPr>
        <dsp:cNvPr id="0" name=""/>
        <dsp:cNvSpPr/>
      </dsp:nvSpPr>
      <dsp:spPr>
        <a:xfrm>
          <a:off x="5044704" y="1115004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through</a:t>
          </a:r>
          <a:endParaRPr lang="zh-CN" altLang="en-US" sz="1900" kern="1200" dirty="0"/>
        </a:p>
      </dsp:txBody>
      <dsp:txXfrm>
        <a:off x="5044704" y="1115004"/>
        <a:ext cx="2099321" cy="640293"/>
      </dsp:txXfrm>
    </dsp:sp>
    <dsp:sp modelId="{AD979019-DA2D-49CA-9CC5-A8BE7FD5F36B}">
      <dsp:nvSpPr>
        <dsp:cNvPr id="0" name=""/>
        <dsp:cNvSpPr/>
      </dsp:nvSpPr>
      <dsp:spPr>
        <a:xfrm>
          <a:off x="7563890" y="1115004"/>
          <a:ext cx="4229188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写入数据同时写到</a:t>
          </a:r>
          <a:r>
            <a:rPr lang="en-US" altLang="zh-CN" sz="1900" kern="1200" dirty="0"/>
            <a:t>cache</a:t>
          </a:r>
          <a:r>
            <a:rPr lang="zh-CN" altLang="en-US" sz="1900" kern="1200" dirty="0"/>
            <a:t>和</a:t>
          </a:r>
          <a:r>
            <a:rPr lang="en-US" altLang="zh-CN" sz="1900" kern="1200" dirty="0"/>
            <a:t>memory</a:t>
          </a:r>
          <a:r>
            <a:rPr lang="zh-CN" altLang="en-US" sz="1900" kern="1200" dirty="0"/>
            <a:t>中</a:t>
          </a:r>
        </a:p>
      </dsp:txBody>
      <dsp:txXfrm>
        <a:off x="7563890" y="1115004"/>
        <a:ext cx="4229188" cy="640293"/>
      </dsp:txXfrm>
    </dsp:sp>
    <dsp:sp modelId="{32F87E86-F0CD-44BB-9A1F-6CBAA0DB03B7}">
      <dsp:nvSpPr>
        <dsp:cNvPr id="0" name=""/>
        <dsp:cNvSpPr/>
      </dsp:nvSpPr>
      <dsp:spPr>
        <a:xfrm>
          <a:off x="2525518" y="2469067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miss</a:t>
          </a:r>
          <a:endParaRPr lang="zh-CN" altLang="en-US" sz="1900" kern="1200" dirty="0"/>
        </a:p>
      </dsp:txBody>
      <dsp:txXfrm>
        <a:off x="2525518" y="2469067"/>
        <a:ext cx="2099321" cy="640293"/>
      </dsp:txXfrm>
    </dsp:sp>
    <dsp:sp modelId="{C137F117-4BDD-4381-8306-3A6F9293AD80}">
      <dsp:nvSpPr>
        <dsp:cNvPr id="0" name=""/>
        <dsp:cNvSpPr/>
      </dsp:nvSpPr>
      <dsp:spPr>
        <a:xfrm>
          <a:off x="5044704" y="2017713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allocate</a:t>
          </a:r>
          <a:endParaRPr lang="zh-CN" altLang="en-US" sz="1900" kern="1200" dirty="0"/>
        </a:p>
      </dsp:txBody>
      <dsp:txXfrm>
        <a:off x="5044704" y="2017713"/>
        <a:ext cx="2099321" cy="640293"/>
      </dsp:txXfrm>
    </dsp:sp>
    <dsp:sp modelId="{51721A34-6202-4F5D-B6B4-CC743C4FFB46}">
      <dsp:nvSpPr>
        <dsp:cNvPr id="0" name=""/>
        <dsp:cNvSpPr/>
      </dsp:nvSpPr>
      <dsp:spPr>
        <a:xfrm>
          <a:off x="7563890" y="2017713"/>
          <a:ext cx="422608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写时需要先把内存中关联块读取</a:t>
          </a:r>
        </a:p>
      </dsp:txBody>
      <dsp:txXfrm>
        <a:off x="7563890" y="2017713"/>
        <a:ext cx="4226081" cy="640293"/>
      </dsp:txXfrm>
    </dsp:sp>
    <dsp:sp modelId="{43639860-C594-403C-ADED-2AA2E23FD4BA}">
      <dsp:nvSpPr>
        <dsp:cNvPr id="0" name=""/>
        <dsp:cNvSpPr/>
      </dsp:nvSpPr>
      <dsp:spPr>
        <a:xfrm>
          <a:off x="5044704" y="2920421"/>
          <a:ext cx="2099321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Write around</a:t>
          </a:r>
          <a:endParaRPr lang="zh-CN" altLang="en-US" sz="1900" kern="1200" dirty="0"/>
        </a:p>
      </dsp:txBody>
      <dsp:txXfrm>
        <a:off x="5044704" y="2920421"/>
        <a:ext cx="2099321" cy="640293"/>
      </dsp:txXfrm>
    </dsp:sp>
    <dsp:sp modelId="{14888212-88BA-48B2-9045-628D397E6E29}">
      <dsp:nvSpPr>
        <dsp:cNvPr id="0" name=""/>
        <dsp:cNvSpPr/>
      </dsp:nvSpPr>
      <dsp:spPr>
        <a:xfrm>
          <a:off x="7563890" y="2920421"/>
          <a:ext cx="4215080" cy="64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直接把数据写到</a:t>
          </a:r>
          <a:r>
            <a:rPr lang="en-US" altLang="zh-CN" sz="1900" kern="1200" dirty="0"/>
            <a:t>memory</a:t>
          </a:r>
          <a:r>
            <a:rPr lang="zh-CN" altLang="en-US" sz="1900" kern="1200" dirty="0"/>
            <a:t>里，</a:t>
          </a:r>
          <a:r>
            <a:rPr lang="en-US" altLang="zh-CN" sz="1900" kern="1200" dirty="0"/>
            <a:t>cache</a:t>
          </a:r>
          <a:r>
            <a:rPr lang="zh-CN" altLang="en-US" sz="1900" kern="1200" dirty="0"/>
            <a:t>不动</a:t>
          </a:r>
        </a:p>
      </dsp:txBody>
      <dsp:txXfrm>
        <a:off x="7563890" y="2920421"/>
        <a:ext cx="4215080" cy="640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8B530-86A9-447F-94EA-28D7192F0D6E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769DA-BF39-4B25-B111-606E41723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9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B220D-AA92-BB42-B4A2-CD408BBE41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zh-CN" altLang="en-US"/>
              <a:t>共</a:t>
            </a:r>
            <a:r>
              <a:rPr lang="en-US" altLang="zh-CN"/>
              <a:t>9</a:t>
            </a:r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15160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B220D-AA92-BB42-B4A2-CD408BBE41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zh-CN" altLang="en-US"/>
              <a:t>共</a:t>
            </a:r>
            <a:r>
              <a:rPr lang="en-US" altLang="zh-CN"/>
              <a:t>9</a:t>
            </a:r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10423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8C8C43B-BFBB-4BA1-8046-C80CC6B62A2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"/>
            <a:ext cx="12192000" cy="33932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endParaRPr lang="en" altLang="zh-CN" sz="4000" b="1" dirty="0">
              <a:solidFill>
                <a:schemeClr val="accent1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CF86-9F08-495B-97E1-865026E6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CBD7-1431-4ED0-B3A6-D4E2176F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C6DF-2446-4864-A7BB-CD6B5228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512A50B-956B-4485-B03B-05326E3F92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1349" y="709612"/>
            <a:ext cx="11073398" cy="2160587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zh-CN" altLang="en-US" sz="60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AF1A3B08-8CD2-41C9-99EB-10CA46C8122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524000" y="3602039"/>
            <a:ext cx="9143999" cy="1655761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016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1549-E2D4-4CEC-95C1-25A99F44D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6884D-28AA-4A51-A67A-AA288169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0E07-CE8D-4C94-B2A5-0B622B4C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91DCE-F17C-4633-BEB4-23A2B437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C27425-4E0E-124E-8761-DCA79DFB7F2A}"/>
              </a:ext>
            </a:extLst>
          </p:cNvPr>
          <p:cNvSpPr/>
          <p:nvPr/>
        </p:nvSpPr>
        <p:spPr>
          <a:xfrm>
            <a:off x="0" y="5344"/>
            <a:ext cx="12192000" cy="1208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8066A64-7246-4B4D-AB37-1F68709A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057"/>
            <a:ext cx="10515600" cy="747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0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4636-F699-4B39-940C-91DAE9A1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6FB74-72AA-4A51-9F8B-E24500F9F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6181-0F24-472C-8DD1-78CC1021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B19D-BC90-4E83-BC85-69311F88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4B8F7-29C1-460A-BFE6-012DE86E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7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BB2-5836-4583-B77F-E6832CE2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A241-3552-44AB-9924-A88D5E22E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1F045-3135-4BF6-AAFB-CCBB153D2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2EA5-71DD-468D-BEB5-6F768ABC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40B17-FFF4-48F6-9896-DB0BEA22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B4A5A-1C32-413E-B857-66F4FE80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CC02-E647-4233-AD29-A17F8EF9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4249E-9B98-4869-91B2-5C0F94AF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CE284-A218-40F5-AD93-C49F4029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D168B-DF0D-4FD7-84CE-DA5ABCE1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8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8498-D85F-4962-A239-5AD2C48F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1E862-251D-47FB-9CC2-64BE2B6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7A830-B57C-48E5-9E92-2BB56895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67CDE2-C08F-4E2F-BCC1-D2DC37DD59DD}"/>
              </a:ext>
            </a:extLst>
          </p:cNvPr>
          <p:cNvSpPr/>
          <p:nvPr/>
        </p:nvSpPr>
        <p:spPr>
          <a:xfrm>
            <a:off x="0" y="5344"/>
            <a:ext cx="12192000" cy="1208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论文阅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01B010DD-8AF9-4DB0-BFBD-81A418158476}"/>
              </a:ext>
            </a:extLst>
          </p:cNvPr>
          <p:cNvSpPr/>
          <p:nvPr/>
        </p:nvSpPr>
        <p:spPr>
          <a:xfrm>
            <a:off x="0" y="-1"/>
            <a:ext cx="12192000" cy="12276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8498-D85F-4962-A239-5AD2C48F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1E862-251D-47FB-9CC2-64BE2B6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7A830-B57C-48E5-9E92-2BB56895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D282E6F-E569-429F-BE58-362667EEC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3186" y="434902"/>
            <a:ext cx="1404938" cy="369332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会议名称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BB27418-85B7-48D0-B1DB-E51A1851B7A1}"/>
              </a:ext>
            </a:extLst>
          </p:cNvPr>
          <p:cNvSpPr/>
          <p:nvPr/>
        </p:nvSpPr>
        <p:spPr>
          <a:xfrm>
            <a:off x="0" y="6193368"/>
            <a:ext cx="12192000" cy="664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2A6375-08B8-47E8-8230-5B06A6EED58B}"/>
              </a:ext>
            </a:extLst>
          </p:cNvPr>
          <p:cNvSpPr txBox="1"/>
          <p:nvPr/>
        </p:nvSpPr>
        <p:spPr>
          <a:xfrm>
            <a:off x="9229239" y="6335211"/>
            <a:ext cx="127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</a:rPr>
              <a:t>阅读时间：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4CDBFAEE-C372-4D4C-B89E-D24B645AFF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03186" y="6353717"/>
            <a:ext cx="1404938" cy="369332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2021.12.19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2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0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AF9128C-2E2B-48ED-81C9-37BE8DA23B91}"/>
              </a:ext>
            </a:extLst>
          </p:cNvPr>
          <p:cNvSpPr/>
          <p:nvPr/>
        </p:nvSpPr>
        <p:spPr>
          <a:xfrm>
            <a:off x="0" y="5344"/>
            <a:ext cx="12192000" cy="1208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DB786-C9FF-4F97-AB76-693DAEE3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057"/>
            <a:ext cx="10515600" cy="747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4AE3B-B01D-4DAE-802C-DAEC92D7B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2499"/>
            <a:ext cx="10515600" cy="465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673B5-C557-4F6A-9C17-4EB343AB4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A638-0819-416F-919A-CA629F36FC7B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F4E9-84FD-41C4-86FA-05C01AF2F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5F74-B6B8-48BE-A0A0-78517838F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9976-801B-4A64-B96B-A9F2481C8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7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0F624C-B7C1-4C46-9686-B1A92EBFAD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计算机体系结构期末课程梳理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F7C817-3765-4997-853C-51173229E68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3200" dirty="0"/>
              <a:t>何水兵</a:t>
            </a:r>
            <a:endParaRPr lang="en-US" altLang="zh-CN" sz="3200" dirty="0"/>
          </a:p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4372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DF920-577F-4CB9-96E8-C0CBCB41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9E6C5F-5736-41A9-983D-C592EC6418F1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1192289"/>
            <a:ext cx="8893175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Challenges of “three walls</a:t>
            </a:r>
            <a:r>
              <a:rPr lang="en-US" altLang="zh-CN" sz="3600" dirty="0"/>
              <a:t>”</a:t>
            </a:r>
            <a:endParaRPr lang="en-US" altLang="zh-C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B3FDB0-EB3F-4FE8-A5AD-269EF80ED586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2130640"/>
            <a:ext cx="8871766" cy="4727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0000FF"/>
                </a:solidFill>
              </a:rPr>
              <a:t>ILP Wall</a:t>
            </a:r>
          </a:p>
          <a:p>
            <a:pPr lvl="1"/>
            <a:r>
              <a:rPr lang="en-US" altLang="zh-CN" sz="2400" dirty="0"/>
              <a:t>diminishing returns on finding more </a:t>
            </a:r>
            <a:r>
              <a:rPr lang="en-US" altLang="zh-CN" sz="2400" u="sng" dirty="0"/>
              <a:t>ILP</a:t>
            </a:r>
            <a:r>
              <a:rPr lang="en-US" altLang="zh-CN" sz="2400" dirty="0"/>
              <a:t> HW (Explicit thread and data parallelism must be exploited)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0000FF"/>
                </a:solidFill>
              </a:rPr>
              <a:t>Memory Wall</a:t>
            </a:r>
            <a:r>
              <a:rPr lang="en-US" altLang="zh-CN" sz="2800" dirty="0"/>
              <a:t> </a:t>
            </a:r>
          </a:p>
          <a:p>
            <a:pPr lvl="1"/>
            <a:r>
              <a:rPr lang="en-US" altLang="zh-CN" sz="2400" dirty="0"/>
              <a:t>growing disparity of speed between CPU and memory outside the CPU chip. Memory latency would become an overwhelming </a:t>
            </a:r>
            <a:r>
              <a:rPr lang="en-US" altLang="zh-CN" sz="2400" dirty="0">
                <a:solidFill>
                  <a:srgbClr val="0000FF"/>
                </a:solidFill>
              </a:rPr>
              <a:t>bottleneck</a:t>
            </a:r>
            <a:r>
              <a:rPr lang="en-US" altLang="zh-CN" sz="2400" dirty="0"/>
              <a:t> in computer performance. 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Power Wall</a:t>
            </a:r>
          </a:p>
          <a:p>
            <a:pPr lvl="1"/>
            <a:r>
              <a:rPr lang="en-US" altLang="zh-CN" sz="2400" dirty="0"/>
              <a:t>the trend of consuming double the power with each doubling of operating frequency </a:t>
            </a:r>
          </a:p>
        </p:txBody>
      </p:sp>
    </p:spTree>
    <p:extLst>
      <p:ext uri="{BB962C8B-B14F-4D97-AF65-F5344CB8AC3E}">
        <p14:creationId xmlns:p14="http://schemas.microsoft.com/office/powerpoint/2010/main" val="658246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75B5F-C485-4A78-8427-7E8DE1F1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9FB301-EBE5-4160-BCB3-0EF497FC4A6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95472" y="1142985"/>
            <a:ext cx="8261350" cy="4683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Dynamic power:</a:t>
            </a:r>
            <a:r>
              <a:rPr lang="en-US" altLang="zh-CN"/>
              <a:t> power consumption in switching transistors.</a:t>
            </a:r>
          </a:p>
          <a:p>
            <a:pPr lvl="1"/>
            <a:r>
              <a:rPr lang="en-US" altLang="zh-CN"/>
              <a:t>Power </a:t>
            </a:r>
            <a:r>
              <a:rPr lang="en-US" altLang="zh-CN" baseline="-25000"/>
              <a:t>dynamic</a:t>
            </a:r>
            <a:r>
              <a:rPr lang="en-US" altLang="zh-CN"/>
              <a:t> = ½ *Capacitive load * Voltage</a:t>
            </a:r>
            <a:r>
              <a:rPr lang="en-US" altLang="zh-CN" baseline="30000"/>
              <a:t>2</a:t>
            </a:r>
            <a:r>
              <a:rPr lang="en-US" altLang="zh-CN"/>
              <a:t> * Frequency switched</a:t>
            </a:r>
          </a:p>
          <a:p>
            <a:pPr lvl="1"/>
            <a:r>
              <a:rPr lang="en-US" altLang="zh-CN"/>
              <a:t>Energy </a:t>
            </a:r>
            <a:r>
              <a:rPr lang="en-US" altLang="zh-CN" baseline="-25000"/>
              <a:t>dynamic</a:t>
            </a:r>
            <a:r>
              <a:rPr lang="en-US" altLang="zh-CN"/>
              <a:t> = Capacitive load * Voltage</a:t>
            </a:r>
            <a:r>
              <a:rPr lang="en-US" altLang="zh-CN" baseline="30000"/>
              <a:t>2</a:t>
            </a:r>
            <a:r>
              <a:rPr lang="en-US" altLang="zh-CN"/>
              <a:t> </a:t>
            </a:r>
          </a:p>
          <a:p>
            <a:endParaRPr lang="en-US" altLang="zh-CN">
              <a:solidFill>
                <a:srgbClr val="0000FF"/>
              </a:solidFill>
            </a:endParaRPr>
          </a:p>
          <a:p>
            <a:r>
              <a:rPr lang="en-US" altLang="zh-CN">
                <a:solidFill>
                  <a:srgbClr val="0000FF"/>
                </a:solidFill>
              </a:rPr>
              <a:t>Static power:</a:t>
            </a:r>
            <a:r>
              <a:rPr lang="en-US" altLang="zh-CN"/>
              <a:t> power consumption when a transistor is off due to power leakage</a:t>
            </a:r>
          </a:p>
          <a:p>
            <a:pPr lvl="1"/>
            <a:r>
              <a:rPr lang="en-US" altLang="zh-CN"/>
              <a:t>Power</a:t>
            </a:r>
            <a:r>
              <a:rPr lang="en-US" altLang="zh-CN" baseline="-25000"/>
              <a:t> static</a:t>
            </a:r>
            <a:r>
              <a:rPr lang="en-US" altLang="zh-CN"/>
              <a:t> = current static * Voltage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990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F80C2-A327-4A0A-AADB-4603FABE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2C92A8-2347-4CDA-8155-630D94FFD1E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687107" y="1103232"/>
            <a:ext cx="10081683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Cost of an 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MyriadMM_565_600_" charset="0"/>
              </a:rPr>
              <a:t>Integrated Circuit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MyriadMM_565_600_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6CC13A-E42F-46CE-B72A-A4B2F323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318320"/>
            <a:ext cx="11382375" cy="942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7FC01A-F46A-477F-84A8-A75BE5E5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6" y="3261295"/>
            <a:ext cx="5762625" cy="1314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7C218F-5F5A-44ED-94E6-9B6E3970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298" y="4356670"/>
            <a:ext cx="8763000" cy="1162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9700B1-D3CF-4585-80AE-C0A9EDC6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285" y="5518720"/>
            <a:ext cx="8353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9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E721B-C78E-42F9-9175-CB01CDEF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3C350-51E2-4AA1-AE0B-DFA0E205001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773793" y="1040527"/>
            <a:ext cx="8929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Measurements of Dependability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FA3D4-82C7-41BF-BD23-10AA2100F5B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595007" y="2183527"/>
            <a:ext cx="9928209" cy="46744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3600" dirty="0"/>
              <a:t>Module </a:t>
            </a:r>
            <a:r>
              <a:rPr lang="en-US" altLang="zh-CN" sz="3600" b="1" i="1" dirty="0">
                <a:solidFill>
                  <a:srgbClr val="0000FF"/>
                </a:solidFill>
              </a:rPr>
              <a:t>reliability</a:t>
            </a:r>
            <a:r>
              <a:rPr lang="en-US" altLang="zh-CN" sz="3600" dirty="0"/>
              <a:t>: continuous service accomplishment ( of the time to failure )  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MTTF</a:t>
            </a:r>
            <a:r>
              <a:rPr lang="en-US" altLang="zh-CN" sz="3200" dirty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 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MTTR</a:t>
            </a:r>
            <a:r>
              <a:rPr lang="en-US" altLang="zh-CN" sz="3200" dirty="0"/>
              <a:t>: 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R</a:t>
            </a:r>
            <a:r>
              <a:rPr lang="en-US" altLang="zh-CN" sz="3200" dirty="0"/>
              <a:t>epair  (service interruption)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/>
              <a:t>FIT: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</a:t>
            </a:r>
            <a:r>
              <a:rPr lang="en-US" altLang="zh-CN" sz="3200" u="sng" dirty="0"/>
              <a:t>I</a:t>
            </a:r>
            <a:r>
              <a:rPr lang="en-US" altLang="zh-CN" sz="3200" dirty="0"/>
              <a:t>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= 1/MTTF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MTBF</a:t>
            </a:r>
            <a:r>
              <a:rPr lang="en-US" altLang="zh-CN" sz="3200" dirty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B</a:t>
            </a:r>
            <a:r>
              <a:rPr lang="en-US" altLang="zh-CN" sz="3200" dirty="0"/>
              <a:t>etween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= MTTF+MTTR</a:t>
            </a:r>
          </a:p>
          <a:p>
            <a:pPr>
              <a:lnSpc>
                <a:spcPct val="90000"/>
              </a:lnSpc>
            </a:pPr>
            <a:r>
              <a:rPr lang="en-US" altLang="zh-CN" sz="3600" dirty="0"/>
              <a:t>Module </a:t>
            </a:r>
            <a:r>
              <a:rPr lang="en-US" altLang="zh-CN" sz="3600" b="1" i="1" dirty="0">
                <a:solidFill>
                  <a:srgbClr val="0000FF"/>
                </a:solidFill>
              </a:rPr>
              <a:t>availability</a:t>
            </a:r>
          </a:p>
          <a:p>
            <a:pPr lvl="1">
              <a:lnSpc>
                <a:spcPct val="90000"/>
              </a:lnSpc>
            </a:pPr>
            <a:r>
              <a:rPr lang="en-US" altLang="zh-CN" sz="3200" u="sng" dirty="0">
                <a:solidFill>
                  <a:srgbClr val="0000FF"/>
                </a:solidFill>
              </a:rPr>
              <a:t>     MTTF          </a:t>
            </a:r>
            <a:r>
              <a:rPr lang="en-US" altLang="zh-CN" sz="3200" dirty="0">
                <a:solidFill>
                  <a:srgbClr val="0000FF"/>
                </a:solidFill>
              </a:rPr>
              <a:t>  =</a:t>
            </a:r>
            <a:r>
              <a:rPr lang="en-US" altLang="zh-CN" sz="3200" u="sng" dirty="0">
                <a:solidFill>
                  <a:srgbClr val="0000FF"/>
                </a:solidFill>
              </a:rPr>
              <a:t> MTTF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3200" dirty="0">
                <a:solidFill>
                  <a:srgbClr val="0000FF"/>
                </a:solidFill>
              </a:rPr>
              <a:t>    MTTF + MTTR     MTBF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200" dirty="0"/>
              <a:t>跟</a:t>
            </a:r>
            <a:r>
              <a:rPr lang="en-US" altLang="zh-CN" sz="3200" dirty="0"/>
              <a:t>MTTF</a:t>
            </a:r>
            <a:r>
              <a:rPr lang="zh-CN" altLang="en-US" sz="3200" dirty="0"/>
              <a:t>相关的不要想多了，直接求倒数就是损坏频率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8629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E721B-C78E-42F9-9175-CB01CDEF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8EC324-D30D-486B-81F1-0289C6D2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27890"/>
            <a:ext cx="10706100" cy="42481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5D3C1A8-A947-4878-84FB-34309A0E311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773793" y="1040527"/>
            <a:ext cx="8929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Amdahl’s Law</a:t>
            </a:r>
          </a:p>
        </p:txBody>
      </p:sp>
    </p:spTree>
    <p:extLst>
      <p:ext uri="{BB962C8B-B14F-4D97-AF65-F5344CB8AC3E}">
        <p14:creationId xmlns:p14="http://schemas.microsoft.com/office/powerpoint/2010/main" val="67388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E721B-C78E-42F9-9175-CB01CDEF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章：量化设计与分析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76AB5-71E9-4212-A57D-FA3B4D64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730"/>
            <a:ext cx="12192000" cy="3403062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4F066B65-5FB6-4B3F-B534-8798D061BF21}"/>
              </a:ext>
            </a:extLst>
          </p:cNvPr>
          <p:cNvSpPr txBox="1">
            <a:spLocks/>
          </p:cNvSpPr>
          <p:nvPr/>
        </p:nvSpPr>
        <p:spPr>
          <a:xfrm>
            <a:off x="838199" y="4580878"/>
            <a:ext cx="10374298" cy="20773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/>
              <a:t>建议</a:t>
            </a:r>
            <a:endParaRPr lang="en-US" altLang="zh-CN" kern="0" dirty="0"/>
          </a:p>
          <a:p>
            <a:pPr lvl="1"/>
            <a:r>
              <a:rPr lang="zh-CN" altLang="en-US" kern="0" dirty="0"/>
              <a:t>记不住的性能相关公式抄到</a:t>
            </a:r>
            <a:r>
              <a:rPr lang="en-US" altLang="zh-CN" kern="0" dirty="0"/>
              <a:t>A4</a:t>
            </a:r>
            <a:r>
              <a:rPr lang="zh-CN" altLang="en-US" kern="0" dirty="0"/>
              <a:t>纸上</a:t>
            </a:r>
            <a:endParaRPr lang="en-US" altLang="zh-CN" kern="0" dirty="0"/>
          </a:p>
          <a:p>
            <a:pPr lvl="1"/>
            <a:r>
              <a:rPr lang="zh-CN" altLang="en-US" kern="0" dirty="0"/>
              <a:t>审清题意，将问题退化成小学应用题，实在不会做假象一个值去推，如上题可假想原执行时间为</a:t>
            </a:r>
            <a:r>
              <a:rPr lang="en-US" altLang="zh-CN" kern="0" dirty="0"/>
              <a:t>1000s</a:t>
            </a:r>
            <a:r>
              <a:rPr lang="zh-CN" altLang="en-US" kern="0" dirty="0"/>
              <a:t>去推现执行时间</a:t>
            </a:r>
            <a:endParaRPr lang="en-US" altLang="zh-CN" kern="0" dirty="0"/>
          </a:p>
          <a:p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95605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A9178-396D-4E4C-889E-68A1EA99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章：存储器层次结构设计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925ABB7-9954-4D4F-B9DF-AC6AB0FCD85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63799" y="1284627"/>
            <a:ext cx="11464401" cy="5693221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36 terms of Cache</a:t>
            </a:r>
            <a:r>
              <a:rPr lang="en-US" altLang="zh-CN" sz="3600" dirty="0">
                <a:solidFill>
                  <a:schemeClr val="accent2"/>
                </a:solidFill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Cache			        		Virtual memory 	 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data cache 	                    		Instruction cache      		unified cache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block                                   		page                           		tag field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Block address 	        			index field 			block offset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full associative                    		</a:t>
            </a:r>
            <a:r>
              <a:rPr lang="en-US" altLang="zh-CN" sz="2400" dirty="0"/>
              <a:t>set associative</a:t>
            </a:r>
            <a:r>
              <a:rPr lang="en-US" altLang="zh-CN" sz="2400" b="1" dirty="0">
                <a:solidFill>
                  <a:srgbClr val="FF0000"/>
                </a:solidFill>
              </a:rPr>
              <a:t> 		direct mapped</a:t>
            </a:r>
            <a:r>
              <a:rPr lang="en-US" altLang="zh-CN" sz="2400" dirty="0"/>
              <a:t>       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n-way set associative</a:t>
            </a:r>
            <a:r>
              <a:rPr lang="en-US" altLang="zh-CN" sz="2400" dirty="0"/>
              <a:t>         		set                    			address trace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misses per instruction       		Memory stall cycles 		</a:t>
            </a:r>
            <a:r>
              <a:rPr lang="en-US" altLang="zh-CN" sz="2400" b="1" dirty="0">
                <a:solidFill>
                  <a:srgbClr val="0000FF"/>
                </a:solidFill>
              </a:rPr>
              <a:t>miss penalty</a:t>
            </a:r>
            <a:r>
              <a:rPr lang="en-US" altLang="zh-CN" sz="2400" dirty="0"/>
              <a:t> 	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Valid bit		        		dirty bit	</a:t>
            </a:r>
            <a:r>
              <a:rPr lang="en-US" altLang="zh-CN" sz="2400" dirty="0"/>
              <a:t>		</a:t>
            </a:r>
            <a:r>
              <a:rPr lang="en-US" altLang="zh-CN" sz="2400" b="1" dirty="0">
                <a:solidFill>
                  <a:srgbClr val="FF0000"/>
                </a:solidFill>
              </a:rPr>
              <a:t>locality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cache hit 		        		hit time		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cache miss                          		miss rate                   		page fault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Write through		           		write back                    		</a:t>
            </a:r>
            <a:r>
              <a:rPr lang="en-US" altLang="zh-CN" sz="2400" b="1" dirty="0">
                <a:solidFill>
                  <a:srgbClr val="008000"/>
                </a:solidFill>
              </a:rPr>
              <a:t>write allocate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random </a:t>
            </a:r>
            <a:r>
              <a:rPr lang="en-US" altLang="zh-CN" sz="2400" dirty="0" err="1"/>
              <a:t>replacememt</a:t>
            </a:r>
            <a:r>
              <a:rPr lang="en-US" altLang="zh-CN" sz="2400" dirty="0"/>
              <a:t>            		least-recently used 		</a:t>
            </a:r>
            <a:r>
              <a:rPr lang="en-US" altLang="zh-CN" sz="2400" b="1" dirty="0">
                <a:solidFill>
                  <a:srgbClr val="008000"/>
                </a:solidFill>
              </a:rPr>
              <a:t>no-write allocate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Average memory access time</a:t>
            </a:r>
            <a:r>
              <a:rPr lang="en-US" altLang="zh-CN" sz="2400" dirty="0"/>
              <a:t>     	write buffer			write stall </a:t>
            </a:r>
          </a:p>
        </p:txBody>
      </p:sp>
    </p:spTree>
    <p:extLst>
      <p:ext uri="{BB962C8B-B14F-4D97-AF65-F5344CB8AC3E}">
        <p14:creationId xmlns:p14="http://schemas.microsoft.com/office/powerpoint/2010/main" val="27143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A9178-396D-4E4C-889E-68A1EA99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2</a:t>
            </a:r>
            <a:r>
              <a:rPr lang="zh-CN" altLang="en-US" sz="4000" dirty="0"/>
              <a:t>章：存储器层次结构设计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6AA98D-33E1-45C7-9754-D6E8DA57E9B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10282" y="1180898"/>
            <a:ext cx="8470900" cy="551919"/>
          </a:xfrm>
          <a:prstGeom prst="rect">
            <a:avLst/>
          </a:prstGeom>
          <a:noFill/>
        </p:spPr>
        <p:txBody>
          <a:bodyPr vert="horz" lIns="90488" tIns="44450" rIns="90488" bIns="4445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Four Questions for Memory Hierarchy Designers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D2DDF2-94D7-4525-B7ED-B1D698F9700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88340" y="1873188"/>
            <a:ext cx="6946962" cy="478429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Q1:</a:t>
            </a:r>
            <a:r>
              <a:rPr lang="en-US" altLang="zh-CN" sz="2000" dirty="0">
                <a:latin typeface="Comic Sans MS" panose="030F0702030302020204" pitchFamily="66" charset="0"/>
              </a:rPr>
              <a:t> Where can a block be placed in the upper level? </a:t>
            </a:r>
          </a:p>
          <a:p>
            <a:pPr marL="285750" indent="-285750">
              <a:buFont typeface="Wingdings" panose="05000000000000000000" pitchFamily="2" charset="2"/>
              <a:buNone/>
            </a:pPr>
            <a:r>
              <a:rPr lang="en-US" altLang="zh-CN" sz="2000" i="1" dirty="0">
                <a:solidFill>
                  <a:schemeClr val="hlink"/>
                </a:solidFill>
                <a:latin typeface="Comic Sans MS" panose="030F0702030302020204" pitchFamily="66" charset="0"/>
              </a:rPr>
              <a:t>		</a:t>
            </a:r>
            <a:r>
              <a:rPr lang="en-US" altLang="zh-CN" sz="2000" i="1" dirty="0">
                <a:solidFill>
                  <a:srgbClr val="0000FF"/>
                </a:solidFill>
                <a:latin typeface="Comic Sans MS" panose="030F0702030302020204" pitchFamily="66" charset="0"/>
              </a:rPr>
              <a:t>(Block placement)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Fully Associative, Set Associative, Direct Mapped</a:t>
            </a:r>
          </a:p>
          <a:p>
            <a:pPr marL="285750" indent="-285750"/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Q2</a:t>
            </a:r>
            <a:r>
              <a:rPr lang="en-US" altLang="zh-CN" sz="2000" dirty="0">
                <a:latin typeface="Comic Sans MS" panose="030F0702030302020204" pitchFamily="66" charset="0"/>
              </a:rPr>
              <a:t>: How is a block found if it is in the upper level?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i="1" dirty="0">
                <a:solidFill>
                  <a:schemeClr val="hlink"/>
                </a:solidFill>
                <a:latin typeface="Comic Sans MS" panose="030F0702030302020204" pitchFamily="66" charset="0"/>
              </a:rPr>
              <a:t> 	</a:t>
            </a:r>
            <a:r>
              <a:rPr lang="en-US" altLang="zh-CN" sz="2000" i="1" dirty="0">
                <a:solidFill>
                  <a:srgbClr val="0000FF"/>
                </a:solidFill>
                <a:latin typeface="Comic Sans MS" panose="030F0702030302020204" pitchFamily="66" charset="0"/>
              </a:rPr>
              <a:t>(Block identification)</a:t>
            </a:r>
            <a:endParaRPr lang="en-US" altLang="zh-CN" sz="2000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Tag/Block</a:t>
            </a:r>
          </a:p>
          <a:p>
            <a:pPr marL="285750" indent="-285750"/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Q3:</a:t>
            </a:r>
            <a:r>
              <a:rPr lang="en-US" altLang="zh-CN" sz="2000" dirty="0">
                <a:latin typeface="Comic Sans MS" panose="030F0702030302020204" pitchFamily="66" charset="0"/>
              </a:rPr>
              <a:t> Which block should be replaced on a miss? 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	</a:t>
            </a:r>
            <a:r>
              <a:rPr lang="en-US" altLang="zh-CN" sz="2000" i="1" dirty="0">
                <a:solidFill>
                  <a:srgbClr val="0000FF"/>
                </a:solidFill>
                <a:latin typeface="Comic Sans MS" panose="030F0702030302020204" pitchFamily="66" charset="0"/>
              </a:rPr>
              <a:t>(Block replacement)</a:t>
            </a:r>
            <a:endParaRPr lang="en-US" altLang="zh-CN" sz="2000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Random, LRU,FIFO</a:t>
            </a:r>
          </a:p>
          <a:p>
            <a:pPr marL="285750" indent="-285750"/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Q4:</a:t>
            </a:r>
            <a:r>
              <a:rPr lang="en-US" altLang="zh-CN" sz="2000" dirty="0">
                <a:latin typeface="Comic Sans MS" panose="030F0702030302020204" pitchFamily="66" charset="0"/>
              </a:rPr>
              <a:t> What happens on a write? 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	</a:t>
            </a:r>
            <a:r>
              <a:rPr lang="en-US" altLang="zh-CN" sz="2000" i="1" dirty="0">
                <a:solidFill>
                  <a:srgbClr val="0000FF"/>
                </a:solidFill>
                <a:latin typeface="Comic Sans MS" panose="030F0702030302020204" pitchFamily="66" charset="0"/>
              </a:rPr>
              <a:t>(Write strategy)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Write Back or Write Through (with Write Buffer)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3D1EB1-F4E3-42B4-B461-B78C801E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86" y="1732817"/>
            <a:ext cx="4971461" cy="300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205ABBF-3CC6-452B-B5AD-CCDFCEDC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02" y="5425899"/>
            <a:ext cx="4706738" cy="736707"/>
          </a:xfrm>
          <a:prstGeom prst="rect">
            <a:avLst/>
          </a:prstGeom>
          <a:solidFill>
            <a:srgbClr val="FFFFCC"/>
          </a:solidFill>
          <a:ln w="19050">
            <a:solidFill>
              <a:schemeClr val="hlink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149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A9178-396D-4E4C-889E-68A1EA99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2</a:t>
            </a:r>
            <a:r>
              <a:rPr lang="zh-CN" altLang="en-US" sz="4000" dirty="0"/>
              <a:t>章：存储器层次结构设计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0709DAA-5477-4CB8-AECF-CB1A02B192FB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477947" y="1281743"/>
            <a:ext cx="8534400" cy="449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Comic Sans MS" panose="030F0702030302020204" pitchFamily="66" charset="0"/>
              </a:rPr>
              <a:t>Memory size: 4G, Cache 8K, 2-way set associate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78C9886-29C3-497C-8203-9FBFCA68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47" y="2145343"/>
            <a:ext cx="84105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63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A9178-396D-4E4C-889E-68A1EA99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2</a:t>
            </a:r>
            <a:r>
              <a:rPr lang="zh-CN" altLang="en-US" sz="4000" dirty="0"/>
              <a:t>章：存储器层次结构设计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101C7AE-2FE1-43E9-9D84-437EBCE0E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453787"/>
              </p:ext>
            </p:extLst>
          </p:nvPr>
        </p:nvGraphicFramePr>
        <p:xfrm>
          <a:off x="176566" y="1278383"/>
          <a:ext cx="11799411" cy="3773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3BB42B2-C071-47AF-92BA-04B55D944837}"/>
              </a:ext>
            </a:extLst>
          </p:cNvPr>
          <p:cNvSpPr txBox="1"/>
          <p:nvPr/>
        </p:nvSpPr>
        <p:spPr>
          <a:xfrm>
            <a:off x="1402672" y="5288340"/>
            <a:ext cx="8757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read/write	miss/hit	dirty/clean 	</a:t>
            </a:r>
            <a:r>
              <a:rPr lang="zh-CN" altLang="en-US" sz="2400" dirty="0"/>
              <a:t>自由组合生成</a:t>
            </a:r>
            <a:r>
              <a:rPr lang="en-US" altLang="zh-CN" sz="2400" dirty="0"/>
              <a:t>8</a:t>
            </a:r>
            <a:r>
              <a:rPr lang="zh-CN" altLang="en-US" sz="2400" dirty="0"/>
              <a:t>个</a:t>
            </a:r>
            <a:r>
              <a:rPr lang="en-US" altLang="zh-CN" sz="2400" dirty="0"/>
              <a:t>case</a:t>
            </a:r>
            <a:r>
              <a:rPr lang="zh-CN" altLang="en-US" sz="2400" dirty="0"/>
              <a:t>自己推一下各自所需始终周期数。例如</a:t>
            </a:r>
            <a:r>
              <a:rPr lang="en-US" altLang="zh-CN" sz="2400" dirty="0"/>
              <a:t>write </a:t>
            </a:r>
            <a:r>
              <a:rPr lang="en-US" altLang="zh-CN" sz="2400" dirty="0" err="1"/>
              <a:t>back+write</a:t>
            </a:r>
            <a:r>
              <a:rPr lang="en-US" altLang="zh-CN" sz="2400" dirty="0"/>
              <a:t> around</a:t>
            </a:r>
            <a:r>
              <a:rPr lang="zh-CN" altLang="en-US" sz="2400" dirty="0"/>
              <a:t>策略下</a:t>
            </a:r>
            <a:r>
              <a:rPr lang="en-US" altLang="zh-CN" sz="2400" dirty="0"/>
              <a:t>write miss dirty</a:t>
            </a:r>
            <a:r>
              <a:rPr lang="zh-CN" altLang="en-US" sz="2400" dirty="0"/>
              <a:t>需要写回一个块到</a:t>
            </a:r>
            <a:r>
              <a:rPr lang="en-US" altLang="zh-CN" sz="2400" dirty="0"/>
              <a:t>memory</a:t>
            </a:r>
            <a:r>
              <a:rPr lang="zh-CN" altLang="en-US" sz="2400" dirty="0"/>
              <a:t>，从</a:t>
            </a:r>
            <a:r>
              <a:rPr lang="en-US" altLang="zh-CN" sz="2400" dirty="0"/>
              <a:t>memory</a:t>
            </a:r>
            <a:r>
              <a:rPr lang="zh-CN" altLang="en-US" sz="2400" dirty="0"/>
              <a:t>读一个块，最后再写到</a:t>
            </a:r>
            <a:r>
              <a:rPr lang="en-US" altLang="zh-CN" sz="2400" dirty="0"/>
              <a:t>cache</a:t>
            </a:r>
            <a:r>
              <a:rPr lang="zh-CN" altLang="en-US" sz="2400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94002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4F452-3FEB-41C3-8A33-A279BF0D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Computer Architecture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23D823-6519-4C1D-976B-0CD1D4E2B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0033CC"/>
                </a:solidFill>
              </a:rPr>
              <a:t>Com</a:t>
            </a:r>
            <a:r>
              <a:rPr lang="en-US" altLang="zh-CN" i="1" dirty="0">
                <a:solidFill>
                  <a:srgbClr val="3A53A0"/>
                </a:solidFill>
              </a:rPr>
              <a:t>pute</a:t>
            </a:r>
            <a:r>
              <a:rPr lang="en-US" altLang="zh-CN" i="1" dirty="0">
                <a:solidFill>
                  <a:srgbClr val="0033CC"/>
                </a:solidFill>
              </a:rPr>
              <a:t>r Architecture</a:t>
            </a:r>
            <a:r>
              <a:rPr lang="en-US" altLang="zh-CN" dirty="0"/>
              <a:t> is the science and art of </a:t>
            </a:r>
            <a:r>
              <a:rPr lang="en-US" altLang="zh-CN" u="sng" dirty="0">
                <a:solidFill>
                  <a:srgbClr val="FF3300"/>
                </a:solidFill>
              </a:rPr>
              <a:t>selecting</a:t>
            </a:r>
            <a:r>
              <a:rPr lang="en-US" altLang="zh-CN" dirty="0"/>
              <a:t> and interconnecting hardware components to create computers that meet</a:t>
            </a:r>
            <a:r>
              <a:rPr lang="en-US" altLang="zh-CN" dirty="0">
                <a:solidFill>
                  <a:srgbClr val="0000FF"/>
                </a:solidFill>
              </a:rPr>
              <a:t> functional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3333FF"/>
                </a:solidFill>
              </a:rPr>
              <a:t>performance, cost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3333FF"/>
                </a:solidFill>
              </a:rPr>
              <a:t>power </a:t>
            </a:r>
            <a:r>
              <a:rPr lang="en-US" altLang="zh-CN" dirty="0"/>
              <a:t>goals. </a:t>
            </a:r>
          </a:p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5C352F2-EB7B-44D6-B9D9-2C80F11E29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3965"/>
            <a:ext cx="5181600" cy="4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9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2EADB-AEAC-42F8-816A-5A114B1B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章：存储器层次结构设计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CF0BD0-951C-4B88-92D5-7809F3A525C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884565" y="1372567"/>
            <a:ext cx="8458200" cy="3224212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latin typeface="Comic Sans MS" panose="030F0702030302020204" pitchFamily="66" charset="0"/>
              </a:rPr>
              <a:t>Assume a fully associative </a:t>
            </a:r>
            <a:r>
              <a:rPr lang="en-US" altLang="zh-CN" sz="2800" dirty="0" err="1">
                <a:latin typeface="Comic Sans MS" panose="030F0702030302020204" pitchFamily="66" charset="0"/>
              </a:rPr>
              <a:t>wtrie</a:t>
            </a:r>
            <a:r>
              <a:rPr lang="en-US" altLang="zh-CN" sz="2800" dirty="0">
                <a:latin typeface="Comic Sans MS" panose="030F0702030302020204" pitchFamily="66" charset="0"/>
              </a:rPr>
              <a:t>-back cache with many cache entries that starts </a:t>
            </a:r>
            <a:r>
              <a:rPr lang="en-US" altLang="zh-CN" sz="2800" dirty="0" err="1">
                <a:latin typeface="Comic Sans MS" panose="030F0702030302020204" pitchFamily="66" charset="0"/>
              </a:rPr>
              <a:t>empty.below</a:t>
            </a:r>
            <a:r>
              <a:rPr lang="en-US" altLang="zh-CN" sz="2800" dirty="0">
                <a:latin typeface="Comic Sans MS" panose="030F0702030302020204" pitchFamily="66" charset="0"/>
              </a:rPr>
              <a:t> is a sequence of five memory operations(the address is in square brackets):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 </a:t>
            </a:r>
            <a:r>
              <a:rPr lang="en-US" altLang="zh-CN" b="1" i="1" dirty="0">
                <a:latin typeface="Comic Sans MS" panose="030F0702030302020204" pitchFamily="66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Comic Sans MS" panose="030F0702030302020204" pitchFamily="66" charset="0"/>
              </a:rPr>
              <a:t>1 		</a:t>
            </a:r>
            <a:r>
              <a:rPr lang="en-US" altLang="zh-CN" sz="2400" dirty="0">
                <a:latin typeface="Comic Sans MS" panose="030F0702030302020204" pitchFamily="66" charset="0"/>
              </a:rPr>
              <a:t>write Mem[100];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Comic Sans MS" panose="030F0702030302020204" pitchFamily="66" charset="0"/>
              </a:rPr>
              <a:t>2		write Mem[100];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Comic Sans MS" panose="030F0702030302020204" pitchFamily="66" charset="0"/>
              </a:rPr>
              <a:t>3		Read Mem[200];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Comic Sans MS" panose="030F0702030302020204" pitchFamily="66" charset="0"/>
              </a:rPr>
              <a:t>4		write Mem[200];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Comic Sans MS" panose="030F0702030302020204" pitchFamily="66" charset="0"/>
              </a:rPr>
              <a:t>5		write Mem[100];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zh-CN" dirty="0">
              <a:latin typeface="Comic Sans MS" panose="030F0702030302020204" pitchFamily="66" charset="0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zh-CN" b="1" dirty="0"/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zh-CN" b="1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2E2F66C-A04C-49B2-BCEA-3A0049121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6503" y="3152154"/>
            <a:ext cx="4267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FF"/>
                </a:solidFill>
                <a:latin typeface="Comic Sans MS" panose="030F0702030302020204" pitchFamily="66" charset="0"/>
              </a:rPr>
              <a:t>What are the number of hits and misses when using no-write allocate versus write allocate?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378C7C0-6CD2-4469-BA2F-BFED724A1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315" y="4944442"/>
            <a:ext cx="7924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Answer 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Comic Sans MS" panose="030F0702030302020204" pitchFamily="66" charset="0"/>
              </a:rPr>
              <a:t>for no-write allocate 	misses:	1,2,3,5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Comic Sans MS" panose="030F0702030302020204" pitchFamily="66" charset="0"/>
              </a:rPr>
              <a:t>			    	hit    :		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Comic Sans MS" panose="030F0702030302020204" pitchFamily="66" charset="0"/>
              </a:rPr>
              <a:t>for write allocate		misses:	1,3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Comic Sans MS" panose="030F0702030302020204" pitchFamily="66" charset="0"/>
              </a:rPr>
              <a:t>				hit    :		2,4,5</a:t>
            </a:r>
          </a:p>
        </p:txBody>
      </p:sp>
    </p:spTree>
    <p:extLst>
      <p:ext uri="{BB962C8B-B14F-4D97-AF65-F5344CB8AC3E}">
        <p14:creationId xmlns:p14="http://schemas.microsoft.com/office/powerpoint/2010/main" val="35003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B4E5E-8113-4A20-808C-01375A26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章：存储器层次结构设计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73CDB-3698-4511-9460-04C7162F0D3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8200" y="1287262"/>
            <a:ext cx="9144000" cy="692150"/>
          </a:xfrm>
          <a:prstGeom prst="rect">
            <a:avLst/>
          </a:prstGeom>
          <a:noFill/>
        </p:spPr>
        <p:txBody>
          <a:bodyPr vert="horz" lIns="90488" tIns="44450" rIns="90488" bIns="4445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/>
              <a:t>How to Improve Cache Performance?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207F4-F219-4FEF-8F77-0AB7328A8D1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8200" y="2559128"/>
            <a:ext cx="7608060" cy="3619730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1. Reduce the time to hit in the cache.</a:t>
            </a:r>
            <a:r>
              <a:rPr lang="en-US" altLang="zh-CN" sz="2000" dirty="0">
                <a:latin typeface="Comic Sans MS" panose="030F0702030302020204" pitchFamily="66" charset="0"/>
              </a:rPr>
              <a:t>--4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mic Sans MS" panose="030F0702030302020204" pitchFamily="66" charset="0"/>
              </a:rPr>
              <a:t>	——</a:t>
            </a:r>
            <a:r>
              <a:rPr lang="en-US" altLang="zh-CN" sz="2000" dirty="0">
                <a:latin typeface="Comic Sans MS" panose="030F0702030302020204" pitchFamily="66" charset="0"/>
              </a:rPr>
              <a:t>small and simple caches</a:t>
            </a:r>
            <a:r>
              <a:rPr lang="en-US" altLang="zh-CN" sz="2000" dirty="0">
                <a:solidFill>
                  <a:srgbClr val="66FF33"/>
                </a:solidFill>
                <a:latin typeface="Comic Sans MS" panose="030F0702030302020204" pitchFamily="66" charset="0"/>
              </a:rPr>
              <a:t>, avoiding address translation</a:t>
            </a:r>
            <a:r>
              <a:rPr lang="en-US" altLang="zh-CN" sz="2000" dirty="0">
                <a:latin typeface="Comic Sans MS" panose="030F0702030302020204" pitchFamily="66" charset="0"/>
              </a:rPr>
              <a:t>, </a:t>
            </a:r>
            <a:r>
              <a:rPr lang="en-US" altLang="zh-CN" sz="1800" b="1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latin typeface="Comic Sans MS" panose="030F0702030302020204" pitchFamily="66" charset="0"/>
              </a:rPr>
              <a:t>way prediction</a:t>
            </a:r>
            <a:r>
              <a:rPr lang="en-US" altLang="zh-CN" sz="1800" b="1" dirty="0">
                <a:latin typeface="Comic Sans MS" panose="030F0702030302020204" pitchFamily="66" charset="0"/>
              </a:rPr>
              <a:t> , </a:t>
            </a:r>
            <a:r>
              <a:rPr lang="en-US" altLang="zh-CN" sz="2000" dirty="0">
                <a:latin typeface="Comic Sans MS" panose="030F0702030302020204" pitchFamily="66" charset="0"/>
              </a:rPr>
              <a:t>and </a:t>
            </a:r>
            <a:r>
              <a:rPr lang="en-US" altLang="zh-CN" sz="2000" dirty="0">
                <a:solidFill>
                  <a:srgbClr val="FF3300"/>
                </a:solidFill>
                <a:latin typeface="Comic Sans MS" panose="030F0702030302020204" pitchFamily="66" charset="0"/>
              </a:rPr>
              <a:t>trace caches</a:t>
            </a:r>
            <a:r>
              <a:rPr lang="en-US" altLang="zh-CN" sz="2000" dirty="0">
                <a:latin typeface="Comic Sans MS" panose="030F0702030302020204" pitchFamily="66" charset="0"/>
              </a:rPr>
              <a:t>	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2. Increase cache bandwidth</a:t>
            </a:r>
            <a:r>
              <a:rPr lang="en-US" altLang="zh-CN" sz="1800" b="1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.</a:t>
            </a:r>
            <a:r>
              <a:rPr lang="en-US" altLang="zh-CN" sz="2000" dirty="0">
                <a:latin typeface="Comic Sans MS" panose="030F0702030302020204" pitchFamily="66" charset="0"/>
              </a:rPr>
              <a:t>--3</a:t>
            </a:r>
            <a:r>
              <a:rPr lang="en-US" altLang="zh-CN" sz="1800" b="1" dirty="0">
                <a:latin typeface="Comic Sans MS" panose="030F0702030302020204" pitchFamily="66" charset="0"/>
              </a:rPr>
              <a:t>  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mic Sans MS" panose="030F0702030302020204" pitchFamily="66" charset="0"/>
              </a:rPr>
              <a:t>     </a:t>
            </a:r>
            <a:r>
              <a:rPr lang="en-US" altLang="zh-CN" sz="2000" dirty="0">
                <a:latin typeface="Comic Sans MS" panose="030F0702030302020204" pitchFamily="66" charset="0"/>
              </a:rPr>
              <a:t>—— pipelined cache access, </a:t>
            </a:r>
            <a:r>
              <a:rPr lang="en-US" altLang="zh-CN" sz="2000" dirty="0" err="1">
                <a:latin typeface="Comic Sans MS" panose="030F0702030302020204" pitchFamily="66" charset="0"/>
              </a:rPr>
              <a:t>multibanked</a:t>
            </a:r>
            <a:r>
              <a:rPr lang="en-US" altLang="zh-CN" sz="2000" dirty="0">
                <a:latin typeface="Comic Sans MS" panose="030F0702030302020204" pitchFamily="66" charset="0"/>
              </a:rPr>
              <a:t> caches, non-blocking caches,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3. Reduce the miss penalty</a:t>
            </a:r>
            <a:r>
              <a:rPr lang="en-US" altLang="zh-CN" sz="2000" dirty="0">
                <a:latin typeface="Comic Sans MS" panose="030F0702030302020204" pitchFamily="66" charset="0"/>
              </a:rPr>
              <a:t>--4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mic Sans MS" panose="030F0702030302020204" pitchFamily="66" charset="0"/>
              </a:rPr>
              <a:t>	——</a:t>
            </a:r>
            <a:r>
              <a:rPr lang="en-US" altLang="zh-CN" sz="2000" dirty="0">
                <a:solidFill>
                  <a:srgbClr val="66FF33"/>
                </a:solidFill>
                <a:latin typeface="Comic Sans MS" panose="030F0702030302020204" pitchFamily="66" charset="0"/>
              </a:rPr>
              <a:t>multilevel caches, </a:t>
            </a:r>
            <a:r>
              <a:rPr lang="en-US" altLang="zh-CN" sz="2000" dirty="0">
                <a:latin typeface="Comic Sans MS" panose="030F0702030302020204" pitchFamily="66" charset="0"/>
              </a:rPr>
              <a:t>critical word first, </a:t>
            </a:r>
            <a:r>
              <a:rPr lang="en-US" altLang="zh-CN" sz="2000" dirty="0">
                <a:solidFill>
                  <a:srgbClr val="66FF33"/>
                </a:solidFill>
                <a:latin typeface="Comic Sans MS" panose="030F0702030302020204" pitchFamily="66" charset="0"/>
              </a:rPr>
              <a:t>read miss prior to writes</a:t>
            </a:r>
            <a:r>
              <a:rPr lang="en-US" altLang="zh-CN" sz="2000" dirty="0">
                <a:latin typeface="Comic Sans MS" panose="030F0702030302020204" pitchFamily="66" charset="0"/>
              </a:rPr>
              <a:t>, merging write buffers, </a:t>
            </a:r>
            <a:r>
              <a:rPr lang="en-US" altLang="zh-CN" sz="2000" dirty="0">
                <a:solidFill>
                  <a:srgbClr val="B2B2B2"/>
                </a:solidFill>
                <a:latin typeface="Comic Sans MS" panose="030F0702030302020204" pitchFamily="66" charset="0"/>
              </a:rPr>
              <a:t>and victim caches</a:t>
            </a:r>
            <a:r>
              <a:rPr lang="en-US" altLang="zh-CN" sz="1800" b="1" dirty="0">
                <a:latin typeface="Comic Sans MS" panose="030F0702030302020204" pitchFamily="66" charset="0"/>
              </a:rPr>
              <a:t>	</a:t>
            </a:r>
            <a:r>
              <a:rPr lang="en-US" altLang="zh-CN" sz="1800" dirty="0">
                <a:latin typeface="Comic Sans MS" panose="030F0702030302020204" pitchFamily="66" charset="0"/>
              </a:rPr>
              <a:t>      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4. Reduce the miss rate</a:t>
            </a:r>
            <a:r>
              <a:rPr lang="en-US" altLang="zh-CN" sz="2000" dirty="0">
                <a:latin typeface="Comic Sans MS" panose="030F0702030302020204" pitchFamily="66" charset="0"/>
              </a:rPr>
              <a:t>--4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mic Sans MS" panose="030F0702030302020204" pitchFamily="66" charset="0"/>
              </a:rPr>
              <a:t>	——</a:t>
            </a:r>
            <a:r>
              <a:rPr lang="en-US" altLang="zh-CN" sz="2000" dirty="0">
                <a:solidFill>
                  <a:srgbClr val="66FF33"/>
                </a:solidFill>
                <a:latin typeface="Comic Sans MS" panose="030F0702030302020204" pitchFamily="66" charset="0"/>
              </a:rPr>
              <a:t>larger block size,   large cache size,  higher </a:t>
            </a:r>
            <a:r>
              <a:rPr lang="en-US" altLang="zh-CN" sz="2000" dirty="0" err="1">
                <a:solidFill>
                  <a:srgbClr val="66FF33"/>
                </a:solidFill>
                <a:latin typeface="Comic Sans MS" panose="030F0702030302020204" pitchFamily="66" charset="0"/>
              </a:rPr>
              <a:t>associativity</a:t>
            </a:r>
            <a:r>
              <a:rPr lang="en-US" altLang="zh-CN" sz="2000" dirty="0" err="1">
                <a:latin typeface="Comic Sans MS" panose="030F0702030302020204" pitchFamily="66" charset="0"/>
              </a:rPr>
              <a:t>,and</a:t>
            </a:r>
            <a:r>
              <a:rPr lang="en-US" altLang="zh-CN" sz="2000" dirty="0">
                <a:latin typeface="Comic Sans MS" panose="030F0702030302020204" pitchFamily="66" charset="0"/>
              </a:rPr>
              <a:t> compiler optimizations</a:t>
            </a:r>
            <a:endParaRPr lang="en-US" altLang="zh-CN" sz="2800" dirty="0">
              <a:latin typeface="Comic Sans MS" panose="030F0702030302020204" pitchFamily="66" charset="0"/>
            </a:endParaRP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5. Reduce the miss penalty and miss rate via parallelism</a:t>
            </a:r>
            <a:r>
              <a:rPr lang="en-US" altLang="zh-CN" sz="2000" dirty="0">
                <a:latin typeface="Comic Sans MS" panose="030F0702030302020204" pitchFamily="66" charset="0"/>
              </a:rPr>
              <a:t>--2</a:t>
            </a: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mic Sans MS" panose="030F0702030302020204" pitchFamily="66" charset="0"/>
              </a:rPr>
              <a:t>	——</a:t>
            </a:r>
            <a:r>
              <a:rPr lang="en-US" altLang="zh-CN" sz="2000" dirty="0">
                <a:latin typeface="Comic Sans MS" panose="030F0702030302020204" pitchFamily="66" charset="0"/>
              </a:rPr>
              <a:t>hardware </a:t>
            </a:r>
            <a:r>
              <a:rPr lang="en-US" altLang="zh-CN" sz="2000" dirty="0" err="1">
                <a:latin typeface="Comic Sans MS" panose="030F0702030302020204" pitchFamily="66" charset="0"/>
              </a:rPr>
              <a:t>prefetching,and</a:t>
            </a:r>
            <a:r>
              <a:rPr lang="en-US" altLang="zh-CN" sz="2000" dirty="0">
                <a:latin typeface="Comic Sans MS" panose="030F0702030302020204" pitchFamily="66" charset="0"/>
              </a:rPr>
              <a:t> compiler prefetching</a:t>
            </a:r>
            <a:r>
              <a:rPr lang="en-US" altLang="zh-CN" sz="1800" b="1" dirty="0">
                <a:latin typeface="Comic Sans MS" panose="030F0702030302020204" pitchFamily="66" charset="0"/>
              </a:rPr>
              <a:t>						</a:t>
            </a:r>
            <a:r>
              <a:rPr lang="en-US" altLang="zh-CN" sz="1800" dirty="0">
                <a:latin typeface="Comic Sans MS" panose="030F0702030302020204" pitchFamily="66" charset="0"/>
              </a:rPr>
              <a:t>	</a:t>
            </a: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dirty="0"/>
              <a:t>	</a:t>
            </a:r>
            <a:r>
              <a:rPr lang="en-US" altLang="zh-CN" sz="2800" dirty="0"/>
              <a:t> 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D60F6F9-F614-486D-BF42-706C3AD45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9952" y="1916190"/>
            <a:ext cx="878291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AMAT = HitTime + MissRate</a:t>
            </a:r>
            <a:r>
              <a:rPr kumimoji="0" lang="en-US" altLang="zh-CN" sz="280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MissPenalty</a:t>
            </a:r>
            <a:endParaRPr kumimoji="0" lang="en-US" altLang="zh-CN" sz="28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1C5A85-FCF4-4D56-9A3F-05C97167995C}"/>
              </a:ext>
            </a:extLst>
          </p:cNvPr>
          <p:cNvSpPr txBox="1"/>
          <p:nvPr/>
        </p:nvSpPr>
        <p:spPr>
          <a:xfrm>
            <a:off x="8446260" y="1368539"/>
            <a:ext cx="35119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整页抄在</a:t>
            </a:r>
            <a:r>
              <a:rPr lang="en-US" altLang="zh-CN" sz="2400" dirty="0"/>
              <a:t>A4</a:t>
            </a:r>
            <a:r>
              <a:rPr lang="zh-CN" altLang="en-US" sz="2400" dirty="0"/>
              <a:t>纸上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计算题有空自己推一下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过程一定要写，至少有过程分。如果直接写答案错了没分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中间结果不要提前近似，一定要算到最后一步再近似</a:t>
            </a:r>
          </a:p>
        </p:txBody>
      </p:sp>
    </p:spTree>
    <p:extLst>
      <p:ext uri="{BB962C8B-B14F-4D97-AF65-F5344CB8AC3E}">
        <p14:creationId xmlns:p14="http://schemas.microsoft.com/office/powerpoint/2010/main" val="297748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E4F30-BB65-41B6-A453-D44FE312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章：存储器层次结构设计</a:t>
            </a:r>
          </a:p>
        </p:txBody>
      </p:sp>
      <p:grpSp>
        <p:nvGrpSpPr>
          <p:cNvPr id="3" name="组合 120">
            <a:extLst>
              <a:ext uri="{FF2B5EF4-FFF2-40B4-BE49-F238E27FC236}">
                <a16:creationId xmlns:a16="http://schemas.microsoft.com/office/drawing/2014/main" id="{0EE68D63-A7F0-4E69-B402-2DE0B09D9B23}"/>
              </a:ext>
            </a:extLst>
          </p:cNvPr>
          <p:cNvGrpSpPr>
            <a:grpSpLocks/>
          </p:cNvGrpSpPr>
          <p:nvPr/>
        </p:nvGrpSpPr>
        <p:grpSpPr bwMode="auto">
          <a:xfrm>
            <a:off x="2217737" y="1918177"/>
            <a:ext cx="8497888" cy="4824413"/>
            <a:chOff x="1895168" y="1565509"/>
            <a:chExt cx="7981872" cy="45919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22BD62-3056-4679-A987-2F9EAB612410}"/>
                </a:ext>
              </a:extLst>
            </p:cNvPr>
            <p:cNvSpPr/>
            <p:nvPr/>
          </p:nvSpPr>
          <p:spPr>
            <a:xfrm>
              <a:off x="1895168" y="2227329"/>
              <a:ext cx="4040888" cy="1724057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B859A20-B36F-4D8B-931E-BDA1D6FFBAE0}"/>
                </a:ext>
              </a:extLst>
            </p:cNvPr>
            <p:cNvSpPr/>
            <p:nvPr/>
          </p:nvSpPr>
          <p:spPr>
            <a:xfrm>
              <a:off x="4969821" y="4008804"/>
              <a:ext cx="1087014" cy="2148648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D72E1C-1885-42D5-AE48-D2DBF9C8100E}"/>
                </a:ext>
              </a:extLst>
            </p:cNvPr>
            <p:cNvSpPr/>
            <p:nvPr/>
          </p:nvSpPr>
          <p:spPr>
            <a:xfrm>
              <a:off x="6062800" y="2441892"/>
              <a:ext cx="3703899" cy="3715560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9AA9F9-BA1D-42EC-A127-93432B443DDC}"/>
                </a:ext>
              </a:extLst>
            </p:cNvPr>
            <p:cNvSpPr/>
            <p:nvPr/>
          </p:nvSpPr>
          <p:spPr>
            <a:xfrm>
              <a:off x="2924029" y="1777050"/>
              <a:ext cx="4076674" cy="22967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 anchor="ctr"/>
            <a:lstStyle/>
            <a:p>
              <a:pPr indent="950119"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88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indent="950119"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VPN: 3</a:t>
              </a:r>
              <a:r>
                <a:rPr lang="en-US" altLang="zh-CN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bits                                                      </a:t>
              </a:r>
              <a:r>
                <a:rPr lang="en-US" altLang="zh-CN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8</a:t>
              </a: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bits           </a:t>
              </a:r>
              <a:r>
                <a:rPr lang="en-US" altLang="zh-CN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bits</a:t>
              </a:r>
              <a:endParaRPr lang="zh-CN" altLang="en-US" sz="1000" kern="10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 </a:t>
              </a:r>
              <a:endParaRPr lang="zh-CN" altLang="en-US" sz="1000" kern="10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850D71-A8F2-4552-A0D0-F0903FCAAB41}"/>
                </a:ext>
              </a:extLst>
            </p:cNvPr>
            <p:cNvCxnSpPr/>
            <p:nvPr/>
          </p:nvCxnSpPr>
          <p:spPr>
            <a:xfrm flipH="1">
              <a:off x="6496710" y="1777050"/>
              <a:ext cx="0" cy="2296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589C667-07D4-4E0A-8FC6-4CAA2AB574AE}"/>
                </a:ext>
              </a:extLst>
            </p:cNvPr>
            <p:cNvCxnSpPr/>
            <p:nvPr/>
          </p:nvCxnSpPr>
          <p:spPr>
            <a:xfrm flipH="1">
              <a:off x="5867465" y="1777050"/>
              <a:ext cx="0" cy="2296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右箭头 11">
              <a:extLst>
                <a:ext uri="{FF2B5EF4-FFF2-40B4-BE49-F238E27FC236}">
                  <a16:creationId xmlns:a16="http://schemas.microsoft.com/office/drawing/2014/main" id="{C5635B55-68CC-403A-A890-B28A35252B7B}"/>
                </a:ext>
              </a:extLst>
            </p:cNvPr>
            <p:cNvSpPr/>
            <p:nvPr/>
          </p:nvSpPr>
          <p:spPr>
            <a:xfrm flipV="1">
              <a:off x="6114988" y="2006722"/>
              <a:ext cx="266908" cy="1501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圆角右箭头 20">
              <a:extLst>
                <a:ext uri="{FF2B5EF4-FFF2-40B4-BE49-F238E27FC236}">
                  <a16:creationId xmlns:a16="http://schemas.microsoft.com/office/drawing/2014/main" id="{B6FB43DC-1852-4D3E-86DC-A34DD2FB185C}"/>
                </a:ext>
              </a:extLst>
            </p:cNvPr>
            <p:cNvSpPr/>
            <p:nvPr/>
          </p:nvSpPr>
          <p:spPr>
            <a:xfrm flipV="1">
              <a:off x="6114988" y="3346984"/>
              <a:ext cx="266908" cy="188573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左箭头 43">
              <a:extLst>
                <a:ext uri="{FF2B5EF4-FFF2-40B4-BE49-F238E27FC236}">
                  <a16:creationId xmlns:a16="http://schemas.microsoft.com/office/drawing/2014/main" id="{C3ECB887-1025-4B2D-B9E4-B6C7EA97C51B}"/>
                </a:ext>
              </a:extLst>
            </p:cNvPr>
            <p:cNvSpPr/>
            <p:nvPr/>
          </p:nvSpPr>
          <p:spPr>
            <a:xfrm>
              <a:off x="5694497" y="4108530"/>
              <a:ext cx="1440405" cy="11181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圆角右箭头 44">
              <a:extLst>
                <a:ext uri="{FF2B5EF4-FFF2-40B4-BE49-F238E27FC236}">
                  <a16:creationId xmlns:a16="http://schemas.microsoft.com/office/drawing/2014/main" id="{E02FB003-8727-4820-A200-B1D04343A78D}"/>
                </a:ext>
              </a:extLst>
            </p:cNvPr>
            <p:cNvSpPr/>
            <p:nvPr/>
          </p:nvSpPr>
          <p:spPr>
            <a:xfrm flipV="1">
              <a:off x="5118932" y="4008804"/>
              <a:ext cx="280327" cy="22060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左箭头 46">
              <a:extLst>
                <a:ext uri="{FF2B5EF4-FFF2-40B4-BE49-F238E27FC236}">
                  <a16:creationId xmlns:a16="http://schemas.microsoft.com/office/drawing/2014/main" id="{546DA907-AC50-4BA8-98B0-3BE8CF59A5F0}"/>
                </a:ext>
              </a:extLst>
            </p:cNvPr>
            <p:cNvSpPr/>
            <p:nvPr/>
          </p:nvSpPr>
          <p:spPr>
            <a:xfrm>
              <a:off x="5776508" y="5873383"/>
              <a:ext cx="1440405" cy="11181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圆角右箭头 47">
              <a:extLst>
                <a:ext uri="{FF2B5EF4-FFF2-40B4-BE49-F238E27FC236}">
                  <a16:creationId xmlns:a16="http://schemas.microsoft.com/office/drawing/2014/main" id="{E6E6DAA7-B138-40C6-9F6E-709C5C99F06F}"/>
                </a:ext>
              </a:extLst>
            </p:cNvPr>
            <p:cNvSpPr/>
            <p:nvPr/>
          </p:nvSpPr>
          <p:spPr>
            <a:xfrm rot="10800000" flipH="1">
              <a:off x="5118932" y="3813884"/>
              <a:ext cx="219193" cy="215167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左箭头 48">
              <a:extLst>
                <a:ext uri="{FF2B5EF4-FFF2-40B4-BE49-F238E27FC236}">
                  <a16:creationId xmlns:a16="http://schemas.microsoft.com/office/drawing/2014/main" id="{AA49AD52-90AB-45B8-906B-071DECEB8B7C}"/>
                </a:ext>
              </a:extLst>
            </p:cNvPr>
            <p:cNvSpPr/>
            <p:nvPr/>
          </p:nvSpPr>
          <p:spPr>
            <a:xfrm flipH="1">
              <a:off x="5194978" y="5870361"/>
              <a:ext cx="308658" cy="1057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94A9A77-A9E1-467D-8930-9DE6BAFCFF2D}"/>
                </a:ext>
              </a:extLst>
            </p:cNvPr>
            <p:cNvSpPr/>
            <p:nvPr/>
          </p:nvSpPr>
          <p:spPr>
            <a:xfrm>
              <a:off x="5388822" y="4054134"/>
              <a:ext cx="305676" cy="25535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prstClr val="black"/>
                  </a:solidFill>
                </a:rPr>
                <a:t>=</a:t>
              </a:r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59B2E9A-4369-4D07-9857-8659E584BFEA}"/>
                </a:ext>
              </a:extLst>
            </p:cNvPr>
            <p:cNvSpPr/>
            <p:nvPr/>
          </p:nvSpPr>
          <p:spPr>
            <a:xfrm>
              <a:off x="5511092" y="5787255"/>
              <a:ext cx="287782" cy="2417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prstClr val="black"/>
                  </a:solidFill>
                </a:rPr>
                <a:t>=</a:t>
              </a:r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5F937ED-5BA6-4307-8E17-C7B446CDDA1C}"/>
                </a:ext>
              </a:extLst>
            </p:cNvPr>
            <p:cNvSpPr txBox="1"/>
            <p:nvPr/>
          </p:nvSpPr>
          <p:spPr>
            <a:xfrm>
              <a:off x="2457314" y="1710565"/>
              <a:ext cx="498028" cy="4004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prstClr val="black"/>
                  </a:solidFill>
                  <a:latin typeface="Calibri" panose="020F0502020204030204"/>
                </a:rPr>
                <a:t>VA</a:t>
              </a:r>
              <a:endParaRPr lang="zh-CN" alt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0" name="组合 102">
              <a:extLst>
                <a:ext uri="{FF2B5EF4-FFF2-40B4-BE49-F238E27FC236}">
                  <a16:creationId xmlns:a16="http://schemas.microsoft.com/office/drawing/2014/main" id="{63653CDC-E48F-4B52-8F00-73994D858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0487" y="2694055"/>
              <a:ext cx="2970934" cy="1266474"/>
              <a:chOff x="6310487" y="2694055"/>
              <a:chExt cx="2970934" cy="1266474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FA6B73E-9BB2-495B-8AE9-178EA7A35D28}"/>
                  </a:ext>
                </a:extLst>
              </p:cNvPr>
              <p:cNvSpPr/>
              <p:nvPr/>
            </p:nvSpPr>
            <p:spPr>
              <a:xfrm>
                <a:off x="6395315" y="2732005"/>
                <a:ext cx="2886775" cy="12193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88" kern="1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en-US" sz="788" kern="10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9C847B27-BA9D-4482-9256-43DC8A97B9FA}"/>
                  </a:ext>
                </a:extLst>
              </p:cNvPr>
              <p:cNvCxnSpPr/>
              <p:nvPr/>
            </p:nvCxnSpPr>
            <p:spPr>
              <a:xfrm flipV="1">
                <a:off x="6395315" y="2884617"/>
                <a:ext cx="2886775" cy="105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7D88C492-CC8B-4FE3-8F49-8CF7B038E59E}"/>
                  </a:ext>
                </a:extLst>
              </p:cNvPr>
              <p:cNvCxnSpPr/>
              <p:nvPr/>
            </p:nvCxnSpPr>
            <p:spPr>
              <a:xfrm flipV="1">
                <a:off x="6395315" y="3037228"/>
                <a:ext cx="2886775" cy="9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2EB0E3A-27DA-402E-B030-F3F11149E641}"/>
                  </a:ext>
                </a:extLst>
              </p:cNvPr>
              <p:cNvCxnSpPr/>
              <p:nvPr/>
            </p:nvCxnSpPr>
            <p:spPr>
              <a:xfrm flipV="1">
                <a:off x="6395315" y="3798774"/>
                <a:ext cx="2886775" cy="10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BE91C296-1904-4F14-B567-ED68713E1894}"/>
                  </a:ext>
                </a:extLst>
              </p:cNvPr>
              <p:cNvCxnSpPr/>
              <p:nvPr/>
            </p:nvCxnSpPr>
            <p:spPr>
              <a:xfrm flipV="1">
                <a:off x="6395315" y="3360583"/>
                <a:ext cx="2886775" cy="10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43582BD-E989-47FE-AB0B-5A700AA03DC9}"/>
                  </a:ext>
                </a:extLst>
              </p:cNvPr>
              <p:cNvCxnSpPr/>
              <p:nvPr/>
            </p:nvCxnSpPr>
            <p:spPr>
              <a:xfrm flipV="1">
                <a:off x="6395315" y="3513195"/>
                <a:ext cx="2886775" cy="105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1521EFC-C7C1-478C-AEF5-A275C8A03AB3}"/>
                  </a:ext>
                </a:extLst>
              </p:cNvPr>
              <p:cNvCxnSpPr/>
              <p:nvPr/>
            </p:nvCxnSpPr>
            <p:spPr>
              <a:xfrm>
                <a:off x="6547407" y="2732005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0026C779-6EF6-4C1B-A2C8-07EBCDA03011}"/>
                  </a:ext>
                </a:extLst>
              </p:cNvPr>
              <p:cNvCxnSpPr/>
              <p:nvPr/>
            </p:nvCxnSpPr>
            <p:spPr>
              <a:xfrm>
                <a:off x="6690553" y="2722939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D7BDC53D-ABD6-4B43-A4E0-ADA87559D2AA}"/>
                  </a:ext>
                </a:extLst>
              </p:cNvPr>
              <p:cNvCxnSpPr/>
              <p:nvPr/>
            </p:nvCxnSpPr>
            <p:spPr>
              <a:xfrm>
                <a:off x="7805898" y="2722939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CCE75E6-9A13-41A5-B177-8243C7E24CA9}"/>
                  </a:ext>
                </a:extLst>
              </p:cNvPr>
              <p:cNvSpPr/>
              <p:nvPr/>
            </p:nvSpPr>
            <p:spPr>
              <a:xfrm>
                <a:off x="6690553" y="3380226"/>
                <a:ext cx="1115345" cy="1329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10F737B-E364-4E4B-85D4-EDBEDA481D8F}"/>
                  </a:ext>
                </a:extLst>
              </p:cNvPr>
              <p:cNvSpPr txBox="1"/>
              <p:nvPr/>
            </p:nvSpPr>
            <p:spPr>
              <a:xfrm>
                <a:off x="6310323" y="2694230"/>
                <a:ext cx="2970277" cy="23420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788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altLang="zh-CN" sz="1000" dirty="0">
                    <a:solidFill>
                      <a:prstClr val="black"/>
                    </a:solidFill>
                    <a:latin typeface="Calibri" panose="020F0502020204030204"/>
                  </a:rPr>
                  <a:t> V   D              25 bits                                      256 bits</a:t>
                </a:r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1" name="组合 103">
              <a:extLst>
                <a:ext uri="{FF2B5EF4-FFF2-40B4-BE49-F238E27FC236}">
                  <a16:creationId xmlns:a16="http://schemas.microsoft.com/office/drawing/2014/main" id="{81E4E44B-62CF-4ED8-9A43-4C4933456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890" y="4412087"/>
              <a:ext cx="2970300" cy="1282797"/>
              <a:chOff x="6296890" y="4412087"/>
              <a:chExt cx="2970300" cy="1282797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0FF284C-5FDD-4670-9A60-C535C1CD5FC9}"/>
                  </a:ext>
                </a:extLst>
              </p:cNvPr>
              <p:cNvSpPr/>
              <p:nvPr/>
            </p:nvSpPr>
            <p:spPr>
              <a:xfrm>
                <a:off x="6380404" y="4451527"/>
                <a:ext cx="2886775" cy="12193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88" kern="1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en-US" sz="788" kern="10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E09EFC08-4566-4A4C-B180-FBED4FF5C41E}"/>
                  </a:ext>
                </a:extLst>
              </p:cNvPr>
              <p:cNvCxnSpPr/>
              <p:nvPr/>
            </p:nvCxnSpPr>
            <p:spPr>
              <a:xfrm flipV="1">
                <a:off x="6380404" y="4604139"/>
                <a:ext cx="2886775" cy="9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2076724E-430D-4E76-BBDF-94C4C17492C4}"/>
                  </a:ext>
                </a:extLst>
              </p:cNvPr>
              <p:cNvCxnSpPr/>
              <p:nvPr/>
            </p:nvCxnSpPr>
            <p:spPr>
              <a:xfrm flipV="1">
                <a:off x="6380404" y="4756750"/>
                <a:ext cx="2886775" cy="9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F11B850-B80B-436D-A6A2-63CAD7C10464}"/>
                  </a:ext>
                </a:extLst>
              </p:cNvPr>
              <p:cNvCxnSpPr/>
              <p:nvPr/>
            </p:nvCxnSpPr>
            <p:spPr>
              <a:xfrm flipV="1">
                <a:off x="6380404" y="5518297"/>
                <a:ext cx="2886775" cy="10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B7A3A02-F9E2-4CA0-B63D-67432C742FF1}"/>
                  </a:ext>
                </a:extLst>
              </p:cNvPr>
              <p:cNvCxnSpPr/>
              <p:nvPr/>
            </p:nvCxnSpPr>
            <p:spPr>
              <a:xfrm flipV="1">
                <a:off x="6380404" y="5080105"/>
                <a:ext cx="2886775" cy="10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4E68E95-D2AA-4CBC-B024-46D148D938FA}"/>
                  </a:ext>
                </a:extLst>
              </p:cNvPr>
              <p:cNvCxnSpPr/>
              <p:nvPr/>
            </p:nvCxnSpPr>
            <p:spPr>
              <a:xfrm flipV="1">
                <a:off x="6380404" y="5232717"/>
                <a:ext cx="2886775" cy="105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F86C6900-7BCC-458E-993B-680697CC7194}"/>
                  </a:ext>
                </a:extLst>
              </p:cNvPr>
              <p:cNvCxnSpPr/>
              <p:nvPr/>
            </p:nvCxnSpPr>
            <p:spPr>
              <a:xfrm>
                <a:off x="6533988" y="4451527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873253C3-9720-47CD-9B36-29E2C8FBB5A6}"/>
                  </a:ext>
                </a:extLst>
              </p:cNvPr>
              <p:cNvCxnSpPr/>
              <p:nvPr/>
            </p:nvCxnSpPr>
            <p:spPr>
              <a:xfrm>
                <a:off x="6677134" y="4442461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B91B316E-A00D-484B-B546-8BB1ED4C9533}"/>
                  </a:ext>
                </a:extLst>
              </p:cNvPr>
              <p:cNvCxnSpPr/>
              <p:nvPr/>
            </p:nvCxnSpPr>
            <p:spPr>
              <a:xfrm>
                <a:off x="7805898" y="4466637"/>
                <a:ext cx="0" cy="12284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2BBCD0B-1200-4B9A-89C4-203169A4149A}"/>
                  </a:ext>
                </a:extLst>
              </p:cNvPr>
              <p:cNvSpPr/>
              <p:nvPr/>
            </p:nvSpPr>
            <p:spPr>
              <a:xfrm>
                <a:off x="6684589" y="5099749"/>
                <a:ext cx="1121309" cy="1435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4D3EDA8-4E7C-4103-9D6E-77A671E27B7B}"/>
                  </a:ext>
                </a:extLst>
              </p:cNvPr>
              <p:cNvSpPr txBox="1"/>
              <p:nvPr/>
            </p:nvSpPr>
            <p:spPr>
              <a:xfrm>
                <a:off x="6296902" y="4412241"/>
                <a:ext cx="2970277" cy="2342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788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altLang="zh-CN" sz="1000" dirty="0">
                    <a:solidFill>
                      <a:prstClr val="black"/>
                    </a:solidFill>
                    <a:latin typeface="Calibri" panose="020F0502020204030204"/>
                  </a:rPr>
                  <a:t> V   D           25 bits                                      256 bits</a:t>
                </a:r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D2DF460-1EF2-40FB-8AEE-F4504FB560C3}"/>
                </a:ext>
              </a:extLst>
            </p:cNvPr>
            <p:cNvSpPr txBox="1"/>
            <p:nvPr/>
          </p:nvSpPr>
          <p:spPr>
            <a:xfrm>
              <a:off x="9277617" y="3058381"/>
              <a:ext cx="599423" cy="29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25" dirty="0">
                  <a:solidFill>
                    <a:prstClr val="black"/>
                  </a:solidFill>
                  <a:latin typeface="Calibri" panose="020F0502020204030204"/>
                </a:rPr>
                <a:t>bank0</a:t>
              </a:r>
              <a:endParaRPr lang="zh-CN" altLang="en-US" sz="82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6D432C8-3719-4083-993F-945FD5D3784A}"/>
                </a:ext>
              </a:extLst>
            </p:cNvPr>
            <p:cNvSpPr txBox="1"/>
            <p:nvPr/>
          </p:nvSpPr>
          <p:spPr>
            <a:xfrm>
              <a:off x="9229902" y="4936560"/>
              <a:ext cx="599423" cy="2931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25" dirty="0">
                  <a:solidFill>
                    <a:prstClr val="black"/>
                  </a:solidFill>
                  <a:latin typeface="Calibri" panose="020F0502020204030204"/>
                </a:rPr>
                <a:t>bank1</a:t>
              </a:r>
              <a:endParaRPr lang="zh-CN" altLang="en-US" sz="82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文本框 57">
              <a:extLst>
                <a:ext uri="{FF2B5EF4-FFF2-40B4-BE49-F238E27FC236}">
                  <a16:creationId xmlns:a16="http://schemas.microsoft.com/office/drawing/2014/main" id="{61D56AA1-742D-471C-9BDE-5C47E871F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57" y="2671566"/>
              <a:ext cx="235212" cy="23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文本框 58">
              <a:extLst>
                <a:ext uri="{FF2B5EF4-FFF2-40B4-BE49-F238E27FC236}">
                  <a16:creationId xmlns:a16="http://schemas.microsoft.com/office/drawing/2014/main" id="{56EDCB68-924A-4261-B8B1-D2A7C5184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2087" y="4383003"/>
              <a:ext cx="235212" cy="23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59">
              <a:extLst>
                <a:ext uri="{FF2B5EF4-FFF2-40B4-BE49-F238E27FC236}">
                  <a16:creationId xmlns:a16="http://schemas.microsoft.com/office/drawing/2014/main" id="{D8A6238F-056F-4E0E-9ABB-F22323C3C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0649" y="3727918"/>
              <a:ext cx="358650" cy="234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255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文本框 60">
              <a:extLst>
                <a:ext uri="{FF2B5EF4-FFF2-40B4-BE49-F238E27FC236}">
                  <a16:creationId xmlns:a16="http://schemas.microsoft.com/office/drawing/2014/main" id="{99F6552E-6C3A-4B01-A8F9-214A5F733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6243" y="5482379"/>
              <a:ext cx="358650" cy="234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255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右大括号 27">
              <a:extLst>
                <a:ext uri="{FF2B5EF4-FFF2-40B4-BE49-F238E27FC236}">
                  <a16:creationId xmlns:a16="http://schemas.microsoft.com/office/drawing/2014/main" id="{AA390698-CB70-4B05-9153-B21988EFDA15}"/>
                </a:ext>
              </a:extLst>
            </p:cNvPr>
            <p:cNvSpPr/>
            <p:nvPr/>
          </p:nvSpPr>
          <p:spPr>
            <a:xfrm rot="5400000">
              <a:off x="4335337" y="592352"/>
              <a:ext cx="116348" cy="2932999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18C69C0-AF48-4442-91C6-F7D1997BEA97}"/>
                </a:ext>
              </a:extLst>
            </p:cNvPr>
            <p:cNvCxnSpPr>
              <a:stCxn id="28" idx="1"/>
              <a:endCxn id="28" idx="1"/>
            </p:cNvCxnSpPr>
            <p:nvPr/>
          </p:nvCxnSpPr>
          <p:spPr>
            <a:xfrm>
              <a:off x="4394256" y="2117026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69C6CED-502E-4B1D-9D02-C20BAF6439DD}"/>
                </a:ext>
              </a:extLst>
            </p:cNvPr>
            <p:cNvCxnSpPr>
              <a:stCxn id="28" idx="1"/>
            </p:cNvCxnSpPr>
            <p:nvPr/>
          </p:nvCxnSpPr>
          <p:spPr>
            <a:xfrm flipH="1">
              <a:off x="2012966" y="2117026"/>
              <a:ext cx="238129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40136CF-0E8B-4910-AE3E-4AF926A23A30}"/>
                </a:ext>
              </a:extLst>
            </p:cNvPr>
            <p:cNvCxnSpPr/>
            <p:nvPr/>
          </p:nvCxnSpPr>
          <p:spPr>
            <a:xfrm flipH="1">
              <a:off x="2018930" y="2126092"/>
              <a:ext cx="1491" cy="124657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116">
              <a:extLst>
                <a:ext uri="{FF2B5EF4-FFF2-40B4-BE49-F238E27FC236}">
                  <a16:creationId xmlns:a16="http://schemas.microsoft.com/office/drawing/2014/main" id="{ECF2BC26-9EAD-4C9F-A125-494049C90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159" y="2346287"/>
              <a:ext cx="3823608" cy="1090648"/>
              <a:chOff x="2175387" y="2346287"/>
              <a:chExt cx="3823608" cy="1090648"/>
            </a:xfrm>
          </p:grpSpPr>
          <p:grpSp>
            <p:nvGrpSpPr>
              <p:cNvPr id="44" name="组合 101">
                <a:extLst>
                  <a:ext uri="{FF2B5EF4-FFF2-40B4-BE49-F238E27FC236}">
                    <a16:creationId xmlns:a16="http://schemas.microsoft.com/office/drawing/2014/main" id="{19C3D441-39EF-4FBE-9ED0-0164D36B57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0635" y="2346287"/>
                <a:ext cx="2998360" cy="1082104"/>
                <a:chOff x="3000635" y="2346287"/>
                <a:chExt cx="2998360" cy="1082104"/>
              </a:xfrm>
            </p:grpSpPr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B3496E4-C18C-4D30-AFF8-E2DD8D214525}"/>
                    </a:ext>
                  </a:extLst>
                </p:cNvPr>
                <p:cNvSpPr/>
                <p:nvPr/>
              </p:nvSpPr>
              <p:spPr>
                <a:xfrm>
                  <a:off x="3078802" y="2379941"/>
                  <a:ext cx="2915105" cy="104108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68580" tIns="34290" rIns="68580" bIns="3429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788" kern="10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788" kern="100">
                    <a:solidFill>
                      <a:prstClr val="black"/>
                    </a:solidFill>
                    <a:latin typeface="Times New Roman" panose="02020603050405020304" pitchFamily="18" charset="0"/>
                  </a:endParaRPr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F99716C4-AA69-4D76-9236-4D459BAE94D4}"/>
                    </a:ext>
                  </a:extLst>
                </p:cNvPr>
                <p:cNvCxnSpPr/>
                <p:nvPr/>
              </p:nvCxnSpPr>
              <p:spPr>
                <a:xfrm flipV="1">
                  <a:off x="3078802" y="2509888"/>
                  <a:ext cx="2915105" cy="75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C1536910-CDD8-4637-8EC6-A9769E8D431C}"/>
                    </a:ext>
                  </a:extLst>
                </p:cNvPr>
                <p:cNvCxnSpPr/>
                <p:nvPr/>
              </p:nvCxnSpPr>
              <p:spPr>
                <a:xfrm flipV="1">
                  <a:off x="3078802" y="2639834"/>
                  <a:ext cx="2915105" cy="75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E733B546-C4C1-422B-98A6-0C4EF8926DC7}"/>
                    </a:ext>
                  </a:extLst>
                </p:cNvPr>
                <p:cNvCxnSpPr/>
                <p:nvPr/>
              </p:nvCxnSpPr>
              <p:spPr>
                <a:xfrm flipV="1">
                  <a:off x="3078802" y="3291077"/>
                  <a:ext cx="2915105" cy="75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9DAC63B3-04BD-4615-8FA2-1AB1EE44D217}"/>
                    </a:ext>
                  </a:extLst>
                </p:cNvPr>
                <p:cNvCxnSpPr/>
                <p:nvPr/>
              </p:nvCxnSpPr>
              <p:spPr>
                <a:xfrm flipV="1">
                  <a:off x="3078802" y="2916347"/>
                  <a:ext cx="2915105" cy="75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C483F889-E490-4C94-B586-81CABB60DF69}"/>
                    </a:ext>
                  </a:extLst>
                </p:cNvPr>
                <p:cNvCxnSpPr/>
                <p:nvPr/>
              </p:nvCxnSpPr>
              <p:spPr>
                <a:xfrm flipV="1">
                  <a:off x="3078802" y="3046294"/>
                  <a:ext cx="2915105" cy="9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8C3F41C3-031D-44D9-8014-8A9022BBA11F}"/>
                    </a:ext>
                  </a:extLst>
                </p:cNvPr>
                <p:cNvCxnSpPr/>
                <p:nvPr/>
              </p:nvCxnSpPr>
              <p:spPr>
                <a:xfrm>
                  <a:off x="3232385" y="2378430"/>
                  <a:ext cx="0" cy="1050149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8F81DE8A-919D-4733-980B-7D26E8AAFEBD}"/>
                    </a:ext>
                  </a:extLst>
                </p:cNvPr>
                <p:cNvCxnSpPr/>
                <p:nvPr/>
              </p:nvCxnSpPr>
              <p:spPr>
                <a:xfrm>
                  <a:off x="3377022" y="2370875"/>
                  <a:ext cx="0" cy="105014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4304540B-C986-469E-8549-7D72A88F66EC}"/>
                    </a:ext>
                  </a:extLst>
                </p:cNvPr>
                <p:cNvCxnSpPr/>
                <p:nvPr/>
              </p:nvCxnSpPr>
              <p:spPr>
                <a:xfrm>
                  <a:off x="4774185" y="2370875"/>
                  <a:ext cx="0" cy="105014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ADB09A8-B778-4DCE-BE87-B9B35EAB15DC}"/>
                    </a:ext>
                  </a:extLst>
                </p:cNvPr>
                <p:cNvSpPr/>
                <p:nvPr/>
              </p:nvSpPr>
              <p:spPr>
                <a:xfrm>
                  <a:off x="4790588" y="2925413"/>
                  <a:ext cx="1207793" cy="11332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AED1D0B7-C0A9-4D18-BC47-EA2D64AEFC90}"/>
                    </a:ext>
                  </a:extLst>
                </p:cNvPr>
                <p:cNvSpPr txBox="1"/>
                <p:nvPr/>
              </p:nvSpPr>
              <p:spPr>
                <a:xfrm>
                  <a:off x="2993808" y="2346699"/>
                  <a:ext cx="2998608" cy="23420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788" dirty="0">
                      <a:solidFill>
                        <a:prstClr val="black"/>
                      </a:solidFill>
                      <a:latin typeface="Calibri" panose="020F0502020204030204"/>
                    </a:rPr>
                    <a:t>  </a:t>
                  </a:r>
                  <a:r>
                    <a:rPr lang="en-US" altLang="zh-CN" sz="1000" dirty="0">
                      <a:solidFill>
                        <a:prstClr val="black"/>
                      </a:solidFill>
                      <a:latin typeface="Calibri" panose="020F0502020204030204"/>
                    </a:rPr>
                    <a:t>V    D                    30 bits                                   25 bits</a:t>
                  </a:r>
                  <a:endParaRPr lang="zh-CN" altLang="en-US" sz="18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6C7DBFA1-D447-4173-BCBE-C294990A09E1}"/>
                  </a:ext>
                </a:extLst>
              </p:cNvPr>
              <p:cNvCxnSpPr/>
              <p:nvPr/>
            </p:nvCxnSpPr>
            <p:spPr>
              <a:xfrm>
                <a:off x="2182649" y="2475134"/>
                <a:ext cx="32207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5E506B25-2542-4264-BE96-931A53D4C3BC}"/>
                  </a:ext>
                </a:extLst>
              </p:cNvPr>
              <p:cNvCxnSpPr/>
              <p:nvPr/>
            </p:nvCxnSpPr>
            <p:spPr>
              <a:xfrm>
                <a:off x="2182649" y="2608102"/>
                <a:ext cx="32207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F19E62DA-23BE-41A5-993F-54360090ACD5}"/>
                  </a:ext>
                </a:extLst>
              </p:cNvPr>
              <p:cNvCxnSpPr/>
              <p:nvPr/>
            </p:nvCxnSpPr>
            <p:spPr>
              <a:xfrm>
                <a:off x="2182649" y="3016073"/>
                <a:ext cx="32207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B94AEBAE-EC8B-4F5A-A904-0B66427D21CD}"/>
                  </a:ext>
                </a:extLst>
              </p:cNvPr>
              <p:cNvCxnSpPr/>
              <p:nvPr/>
            </p:nvCxnSpPr>
            <p:spPr>
              <a:xfrm>
                <a:off x="2175194" y="3363604"/>
                <a:ext cx="32207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合 95">
                <a:extLst>
                  <a:ext uri="{FF2B5EF4-FFF2-40B4-BE49-F238E27FC236}">
                    <a16:creationId xmlns:a16="http://schemas.microsoft.com/office/drawing/2014/main" id="{D6D6D9F3-4766-49E7-A3BF-4AD8E458AB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79354" y="2457841"/>
                <a:ext cx="305447" cy="888389"/>
                <a:chOff x="2755490" y="2457841"/>
                <a:chExt cx="329311" cy="888389"/>
              </a:xfrm>
            </p:grpSpPr>
            <p:cxnSp>
              <p:nvCxnSpPr>
                <p:cNvPr id="54" name="直接箭头连接符 53">
                  <a:extLst>
                    <a:ext uri="{FF2B5EF4-FFF2-40B4-BE49-F238E27FC236}">
                      <a16:creationId xmlns:a16="http://schemas.microsoft.com/office/drawing/2014/main" id="{0422866E-DD44-4861-86F1-E0E156A6E191}"/>
                    </a:ext>
                  </a:extLst>
                </p:cNvPr>
                <p:cNvCxnSpPr/>
                <p:nvPr/>
              </p:nvCxnSpPr>
              <p:spPr>
                <a:xfrm>
                  <a:off x="2763566" y="2458513"/>
                  <a:ext cx="321520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2503D994-5DAC-4A51-9BCF-80BBBDDDAB79}"/>
                    </a:ext>
                  </a:extLst>
                </p:cNvPr>
                <p:cNvCxnSpPr/>
                <p:nvPr/>
              </p:nvCxnSpPr>
              <p:spPr>
                <a:xfrm>
                  <a:off x="2763566" y="2591481"/>
                  <a:ext cx="321520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8AC224BE-F242-4457-BCD8-285CDDBEC74E}"/>
                    </a:ext>
                  </a:extLst>
                </p:cNvPr>
                <p:cNvCxnSpPr/>
                <p:nvPr/>
              </p:nvCxnSpPr>
              <p:spPr>
                <a:xfrm>
                  <a:off x="2763566" y="2999453"/>
                  <a:ext cx="321520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5DC8C118-AF26-4B0E-815B-D552CFDF37DB}"/>
                    </a:ext>
                  </a:extLst>
                </p:cNvPr>
                <p:cNvCxnSpPr/>
                <p:nvPr/>
              </p:nvCxnSpPr>
              <p:spPr>
                <a:xfrm>
                  <a:off x="2755527" y="3346984"/>
                  <a:ext cx="321520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41D2985-34D5-4E4C-AA55-BB60349AB043}"/>
                  </a:ext>
                </a:extLst>
              </p:cNvPr>
              <p:cNvSpPr/>
              <p:nvPr/>
            </p:nvSpPr>
            <p:spPr>
              <a:xfrm>
                <a:off x="2491307" y="2392029"/>
                <a:ext cx="295238" cy="155633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50" dirty="0">
                    <a:solidFill>
                      <a:prstClr val="black"/>
                    </a:solidFill>
                  </a:rPr>
                  <a:t>=</a:t>
                </a:r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0E1F3B6-3F71-4E2C-8D6E-C2FBC2F84A64}"/>
                  </a:ext>
                </a:extLst>
              </p:cNvPr>
              <p:cNvSpPr/>
              <p:nvPr/>
            </p:nvSpPr>
            <p:spPr>
              <a:xfrm>
                <a:off x="2495780" y="2535574"/>
                <a:ext cx="295238" cy="155634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50" dirty="0">
                    <a:solidFill>
                      <a:prstClr val="black"/>
                    </a:solidFill>
                  </a:rPr>
                  <a:t>=</a:t>
                </a:r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E0B7CE5-973C-43AD-A58B-409B3E5644BB}"/>
                  </a:ext>
                </a:extLst>
              </p:cNvPr>
              <p:cNvSpPr/>
              <p:nvPr/>
            </p:nvSpPr>
            <p:spPr>
              <a:xfrm>
                <a:off x="2495780" y="2942035"/>
                <a:ext cx="295238" cy="155633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50" dirty="0">
                    <a:solidFill>
                      <a:prstClr val="black"/>
                    </a:solidFill>
                  </a:rPr>
                  <a:t>=</a:t>
                </a:r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D72496F5-B8F2-44F0-AEE5-457620E459A7}"/>
                  </a:ext>
                </a:extLst>
              </p:cNvPr>
              <p:cNvSpPr/>
              <p:nvPr/>
            </p:nvSpPr>
            <p:spPr>
              <a:xfrm>
                <a:off x="2503236" y="3282010"/>
                <a:ext cx="295238" cy="155634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50" dirty="0">
                    <a:solidFill>
                      <a:prstClr val="black"/>
                    </a:solidFill>
                  </a:rPr>
                  <a:t>=</a:t>
                </a:r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圆角右箭头 42">
              <a:extLst>
                <a:ext uri="{FF2B5EF4-FFF2-40B4-BE49-F238E27FC236}">
                  <a16:creationId xmlns:a16="http://schemas.microsoft.com/office/drawing/2014/main" id="{90AFD8DA-07B3-44D2-A934-4BB126BA4882}"/>
                </a:ext>
              </a:extLst>
            </p:cNvPr>
            <p:cNvSpPr/>
            <p:nvPr/>
          </p:nvSpPr>
          <p:spPr>
            <a:xfrm rot="10800000">
              <a:off x="7097625" y="3499595"/>
              <a:ext cx="207263" cy="7131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文本框 100">
              <a:extLst>
                <a:ext uri="{FF2B5EF4-FFF2-40B4-BE49-F238E27FC236}">
                  <a16:creationId xmlns:a16="http://schemas.microsoft.com/office/drawing/2014/main" id="{545A90B6-44D6-4653-ABDA-B36F1362D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456" y="2187742"/>
              <a:ext cx="2287813" cy="23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VPN                                          PPN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圆角右箭头 45">
              <a:extLst>
                <a:ext uri="{FF2B5EF4-FFF2-40B4-BE49-F238E27FC236}">
                  <a16:creationId xmlns:a16="http://schemas.microsoft.com/office/drawing/2014/main" id="{ADFB6DF3-562A-4BC1-9C97-0494257B5687}"/>
                </a:ext>
              </a:extLst>
            </p:cNvPr>
            <p:cNvSpPr/>
            <p:nvPr/>
          </p:nvSpPr>
          <p:spPr>
            <a:xfrm rot="10800000">
              <a:off x="7176653" y="5264448"/>
              <a:ext cx="208754" cy="7147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2C7DEEF-CE44-4D5F-95EF-63C1CB2BD00D}"/>
                </a:ext>
              </a:extLst>
            </p:cNvPr>
            <p:cNvSpPr txBox="1"/>
            <p:nvPr/>
          </p:nvSpPr>
          <p:spPr>
            <a:xfrm>
              <a:off x="6873960" y="2384473"/>
              <a:ext cx="815633" cy="4004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prstClr val="black"/>
                  </a:solidFill>
                  <a:latin typeface="Calibri" panose="020F0502020204030204"/>
                </a:rPr>
                <a:t>Cache</a:t>
              </a:r>
              <a:endParaRPr lang="zh-CN" alt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BF1C456-8CAC-4507-9365-63D02D48C46F}"/>
                </a:ext>
              </a:extLst>
            </p:cNvPr>
            <p:cNvCxnSpPr/>
            <p:nvPr/>
          </p:nvCxnSpPr>
          <p:spPr>
            <a:xfrm>
              <a:off x="6056835" y="4200701"/>
              <a:ext cx="7455" cy="167872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834CBE6-8DA3-469B-9C0B-54C68A3345C4}"/>
                </a:ext>
              </a:extLst>
            </p:cNvPr>
            <p:cNvCxnSpPr/>
            <p:nvPr/>
          </p:nvCxnSpPr>
          <p:spPr>
            <a:xfrm flipH="1">
              <a:off x="6044907" y="5965554"/>
              <a:ext cx="11929" cy="18132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6FD3A06-C921-4093-9982-62BF334C33D0}"/>
                </a:ext>
              </a:extLst>
            </p:cNvPr>
            <p:cNvCxnSpPr/>
            <p:nvPr/>
          </p:nvCxnSpPr>
          <p:spPr>
            <a:xfrm flipH="1">
              <a:off x="6053853" y="4016358"/>
              <a:ext cx="5964" cy="11332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B42DA1A-5A29-4DAF-9FDF-77A1EEC853C3}"/>
                </a:ext>
              </a:extLst>
            </p:cNvPr>
            <p:cNvSpPr/>
            <p:nvPr/>
          </p:nvSpPr>
          <p:spPr>
            <a:xfrm>
              <a:off x="4604502" y="3683937"/>
              <a:ext cx="1225686" cy="1495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PN</a:t>
              </a:r>
              <a:r>
                <a:rPr lang="zh-CN" alt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：</a:t>
              </a: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1000" kern="1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sz="1000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bits</a:t>
              </a:r>
              <a:endParaRPr lang="zh-CN" altLang="en-US" sz="1000" kern="10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115">
              <a:extLst>
                <a:ext uri="{FF2B5EF4-FFF2-40B4-BE49-F238E27FC236}">
                  <a16:creationId xmlns:a16="http://schemas.microsoft.com/office/drawing/2014/main" id="{5CDE9D48-A7C1-43CC-9736-315A8BEFF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3269" y="1565509"/>
              <a:ext cx="1441823" cy="23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latin typeface="Calibri" panose="020F0502020204030204" pitchFamily="34" charset="0"/>
                </a:rPr>
                <a:t>index    block offset</a:t>
              </a:r>
              <a:endParaRPr lang="zh-CN" altLang="en-US" sz="10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下箭头 9">
              <a:extLst>
                <a:ext uri="{FF2B5EF4-FFF2-40B4-BE49-F238E27FC236}">
                  <a16:creationId xmlns:a16="http://schemas.microsoft.com/office/drawing/2014/main" id="{66570480-2F46-41A5-95A1-77A406A1971D}"/>
                </a:ext>
              </a:extLst>
            </p:cNvPr>
            <p:cNvSpPr/>
            <p:nvPr/>
          </p:nvSpPr>
          <p:spPr>
            <a:xfrm>
              <a:off x="5101038" y="3050827"/>
              <a:ext cx="113324" cy="6270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E379DD-BFFB-4BBF-B542-F9F100E3AA04}"/>
                </a:ext>
              </a:extLst>
            </p:cNvPr>
            <p:cNvSpPr txBox="1"/>
            <p:nvPr/>
          </p:nvSpPr>
          <p:spPr>
            <a:xfrm>
              <a:off x="2007001" y="3621987"/>
              <a:ext cx="581530" cy="4004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prstClr val="black"/>
                  </a:solidFill>
                  <a:latin typeface="Calibri" panose="020F0502020204030204"/>
                </a:rPr>
                <a:t>TLB</a:t>
              </a:r>
              <a:endParaRPr lang="zh-CN" alt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1" name="文本框 1">
            <a:extLst>
              <a:ext uri="{FF2B5EF4-FFF2-40B4-BE49-F238E27FC236}">
                <a16:creationId xmlns:a16="http://schemas.microsoft.com/office/drawing/2014/main" id="{97C994B1-375C-4D7F-8D05-76CD83E8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950" y="1211977"/>
            <a:ext cx="8956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/>
              <a:t> Virtual address wide = 43 bits, Memory physical address wide = 38 bits, Page size = 8KB. </a:t>
            </a:r>
          </a:p>
          <a:p>
            <a:r>
              <a:rPr lang="en-US" altLang="zh-CN" sz="1600" b="1" dirty="0"/>
              <a:t>Cache capacity =16KB. If a virtually indexed and physically tagged cache is used.</a:t>
            </a:r>
          </a:p>
          <a:p>
            <a:r>
              <a:rPr lang="en-US" altLang="zh-CN" sz="1600" b="1" dirty="0"/>
              <a:t> And the cache is 2-way associative write back cache with 32 byte block size. </a:t>
            </a:r>
            <a:endParaRPr lang="zh-CN" altLang="en-US" sz="16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FDE1EEE-A236-4927-89A5-9184E8FDF5F9}"/>
              </a:ext>
            </a:extLst>
          </p:cNvPr>
          <p:cNvSpPr txBox="1"/>
          <p:nvPr/>
        </p:nvSpPr>
        <p:spPr>
          <a:xfrm>
            <a:off x="1301163" y="5010627"/>
            <a:ext cx="3511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r>
              <a:rPr lang="en-US" altLang="zh-CN" sz="2400" dirty="0"/>
              <a:t>Virtual indexed, physically tagged cache </a:t>
            </a:r>
            <a:r>
              <a:rPr lang="zh-CN" altLang="en-US" sz="2400" dirty="0"/>
              <a:t>需要知道这个图怎么画。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2163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D2D14-C28D-4A1D-8144-EC4970A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章：存储器层次结构设计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764607-93E4-4A3E-8313-6B2FC11D3C02}"/>
              </a:ext>
            </a:extLst>
          </p:cNvPr>
          <p:cNvSpPr/>
          <p:nvPr/>
        </p:nvSpPr>
        <p:spPr>
          <a:xfrm>
            <a:off x="181252" y="2021232"/>
            <a:ext cx="6096000" cy="30285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Comic Sans MS" pitchFamily="66" charset="0"/>
              </a:rPr>
              <a:t>Performance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of main memory</a:t>
            </a:r>
          </a:p>
          <a:p>
            <a:pPr lvl="1">
              <a:lnSpc>
                <a:spcPct val="90000"/>
              </a:lnSpc>
            </a:pPr>
            <a:r>
              <a:rPr lang="en-US" altLang="zh-CN" sz="2400" i="1" dirty="0">
                <a:solidFill>
                  <a:schemeClr val="tx2"/>
                </a:solidFill>
                <a:latin typeface="Comic Sans MS" pitchFamily="66" charset="0"/>
              </a:rPr>
              <a:t>Latency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mic Sans MS" pitchFamily="66" charset="0"/>
              </a:rPr>
              <a:t>harder to reduce latency ; </a:t>
            </a: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</a:rPr>
              <a:t>Important for caches</a:t>
            </a:r>
            <a:r>
              <a:rPr lang="en-US" altLang="zh-CN" i="1" dirty="0">
                <a:solidFill>
                  <a:srgbClr val="000000"/>
                </a:solidFill>
                <a:latin typeface="Comic Sans MS" pitchFamily="66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400" i="1" dirty="0">
                <a:solidFill>
                  <a:schemeClr val="tx2"/>
                </a:solidFill>
                <a:latin typeface="Comic Sans MS" pitchFamily="66" charset="0"/>
              </a:rPr>
              <a:t>Bandwidth</a:t>
            </a:r>
            <a:r>
              <a:rPr lang="en-US" altLang="zh-CN" sz="2000" dirty="0">
                <a:solidFill>
                  <a:schemeClr val="tx2"/>
                </a:solidFill>
                <a:latin typeface="Comic Sans MS" pitchFamily="66" charset="0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mic Sans MS" pitchFamily="66" charset="0"/>
              </a:rPr>
              <a:t>easier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to improve bandwidth with new organizations</a:t>
            </a:r>
          </a:p>
          <a:p>
            <a:pPr lvl="2">
              <a:lnSpc>
                <a:spcPct val="90000"/>
              </a:lnSpc>
            </a:pP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</a:rPr>
              <a:t>Important for I/O. </a:t>
            </a:r>
          </a:p>
          <a:p>
            <a:pPr lvl="2">
              <a:lnSpc>
                <a:spcPct val="90000"/>
              </a:lnSpc>
            </a:pP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</a:rPr>
              <a:t>Also for cache with second-level and larger block sizes.</a:t>
            </a:r>
            <a:r>
              <a:rPr lang="en-US" altLang="zh-CN" i="1" dirty="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en-US" altLang="zh-CN" sz="1400" i="1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27BE7E95-F2CE-4B99-88AE-9F8F0452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59" y="1942414"/>
            <a:ext cx="5860763" cy="116054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B1B7CB5F-0D94-48D5-907F-A66647DB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56" y="3114039"/>
            <a:ext cx="6016492" cy="2649545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1AA2D46D-1326-4DDF-8783-9795695F8D50}"/>
              </a:ext>
            </a:extLst>
          </p:cNvPr>
          <p:cNvSpPr txBox="1"/>
          <p:nvPr/>
        </p:nvSpPr>
        <p:spPr>
          <a:xfrm>
            <a:off x="838200" y="5733946"/>
            <a:ext cx="408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：带宽，延迟和</a:t>
            </a:r>
            <a:r>
              <a:rPr lang="en-US" altLang="zh-CN" sz="2400" dirty="0"/>
              <a:t>interleave</a:t>
            </a:r>
            <a:r>
              <a:rPr lang="zh-CN" altLang="en-US" sz="2400" dirty="0"/>
              <a:t>的思想要懂，其他自己看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4633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pipeline</a:t>
            </a:r>
            <a:r>
              <a:rPr lang="zh-CN" altLang="en-US" dirty="0"/>
              <a:t>）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D97DD12-E764-4791-A3FB-EA5B16D74D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619" y="1485899"/>
            <a:ext cx="3623673" cy="145360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B66443-6ADD-45BF-BEEB-84C30BEC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1" y="1227938"/>
            <a:ext cx="8022845" cy="55709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92AA4A-EE93-4F69-B4C2-A422FC5F289A}"/>
              </a:ext>
            </a:extLst>
          </p:cNvPr>
          <p:cNvSpPr txBox="1"/>
          <p:nvPr/>
        </p:nvSpPr>
        <p:spPr>
          <a:xfrm>
            <a:off x="8615318" y="3637183"/>
            <a:ext cx="36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回忆一下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hazard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相邻两条指令冲突，没有</a:t>
            </a:r>
            <a:r>
              <a:rPr lang="en-US" altLang="zh-CN" sz="2400" dirty="0"/>
              <a:t>forwarding</a:t>
            </a:r>
            <a:r>
              <a:rPr lang="zh-CN" altLang="en-US" sz="2400" dirty="0"/>
              <a:t>停</a:t>
            </a:r>
            <a:r>
              <a:rPr lang="en-US" altLang="zh-CN" sz="2400" dirty="0"/>
              <a:t>3</a:t>
            </a:r>
            <a:r>
              <a:rPr lang="zh-CN" altLang="en-US" sz="2400" dirty="0"/>
              <a:t>个周期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Forwarding</a:t>
            </a:r>
            <a:r>
              <a:rPr lang="zh-CN" altLang="en-US" sz="2400" dirty="0"/>
              <a:t>总共有</a:t>
            </a:r>
            <a:r>
              <a:rPr lang="en-US" altLang="zh-CN" sz="2400" dirty="0"/>
              <a:t>4</a:t>
            </a:r>
            <a:r>
              <a:rPr lang="zh-CN" altLang="en-US" sz="2400" dirty="0"/>
              <a:t>条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Lw</a:t>
            </a:r>
            <a:r>
              <a:rPr lang="zh-CN" altLang="en-US" sz="2400" dirty="0"/>
              <a:t>的后有些情况</a:t>
            </a:r>
            <a:r>
              <a:rPr lang="en-US" altLang="zh-CN" sz="2400" dirty="0"/>
              <a:t>forwarding</a:t>
            </a:r>
            <a:r>
              <a:rPr lang="zh-CN" altLang="en-US" sz="2400" dirty="0"/>
              <a:t>不能解决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3442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Scoreboard</a:t>
            </a:r>
            <a:r>
              <a:rPr lang="zh-CN" altLang="en-US" dirty="0"/>
              <a:t>）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001B6C74-9A7C-48A9-913F-F573F4EE377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944460" y="1187904"/>
            <a:ext cx="8303079" cy="555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Comic Sans MS" pitchFamily="66" charset="0"/>
              </a:rPr>
              <a:t>Issue:</a:t>
            </a:r>
            <a:r>
              <a:rPr lang="en-US" altLang="zh-CN" sz="2400" dirty="0">
                <a:latin typeface="Comic Sans MS" pitchFamily="66" charset="0"/>
              </a:rPr>
              <a:t> a instruction is issued when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The functional unit is available and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No other active instruction has the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same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destination register.</a:t>
            </a:r>
            <a:endParaRPr lang="en-US" altLang="zh-CN" sz="2000" dirty="0">
              <a:solidFill>
                <a:srgbClr val="0000FF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</a:rPr>
              <a:t>Avoid </a:t>
            </a:r>
            <a:r>
              <a:rPr lang="en-US" altLang="zh-CN" sz="2000" b="1" dirty="0" err="1">
                <a:solidFill>
                  <a:srgbClr val="CC00FF"/>
                </a:solidFill>
                <a:latin typeface="Comic Sans MS" pitchFamily="66" charset="0"/>
              </a:rPr>
              <a:t>strutural</a:t>
            </a:r>
            <a:r>
              <a:rPr lang="en-US" altLang="zh-CN" sz="2000" dirty="0">
                <a:latin typeface="Comic Sans MS" pitchFamily="66" charset="0"/>
              </a:rPr>
              <a:t> hazard and 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</a:rPr>
              <a:t>WAW</a:t>
            </a:r>
            <a:r>
              <a:rPr lang="en-US" altLang="zh-CN" sz="2000" dirty="0">
                <a:latin typeface="Comic Sans MS" pitchFamily="66" charset="0"/>
              </a:rPr>
              <a:t> hazard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Read Operands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 (RO)</a:t>
            </a:r>
            <a:r>
              <a:rPr lang="en-US" altLang="zh-CN" sz="2400" dirty="0"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The read operation is delayed until </a:t>
            </a:r>
            <a:r>
              <a:rPr lang="en-US" altLang="zh-CN" sz="2000" i="1" dirty="0">
                <a:solidFill>
                  <a:srgbClr val="FF0000"/>
                </a:solidFill>
                <a:latin typeface="Comic Sans MS" pitchFamily="66" charset="0"/>
                <a:ea typeface="Palatino"/>
                <a:cs typeface="Palatino"/>
              </a:rPr>
              <a:t>both </a:t>
            </a: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the operands are available.</a:t>
            </a:r>
            <a:r>
              <a:rPr lang="en-US" altLang="zh-CN" sz="2000" dirty="0"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This means that no previously issued but </a:t>
            </a:r>
            <a:r>
              <a:rPr lang="en-US" altLang="zh-CN" sz="2000" i="1" dirty="0" err="1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ncompleted</a:t>
            </a:r>
            <a:r>
              <a:rPr lang="en-US" altLang="zh-CN" sz="2000" dirty="0">
                <a:latin typeface="Comic Sans MS" pitchFamily="66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instruction has the operand as its destination.</a:t>
            </a:r>
            <a:r>
              <a:rPr lang="en-US" altLang="zh-CN" sz="2000" dirty="0"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This resolves 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</a:rPr>
              <a:t>RAW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altLang="zh-CN" sz="2000" dirty="0">
                <a:latin typeface="Comic Sans MS" pitchFamily="66" charset="0"/>
                <a:ea typeface="Palatino"/>
                <a:cs typeface="Palatino"/>
              </a:rPr>
              <a:t>hazards </a:t>
            </a:r>
            <a:r>
              <a:rPr lang="en-US" altLang="zh-CN" sz="2000" b="1" dirty="0">
                <a:latin typeface="Comic Sans MS" pitchFamily="66" charset="0"/>
                <a:ea typeface="Palatino"/>
                <a:cs typeface="Palatino"/>
              </a:rPr>
              <a:t>dynamically</a:t>
            </a:r>
            <a:r>
              <a:rPr lang="en-US" altLang="zh-CN" sz="2000" dirty="0">
                <a:latin typeface="Comic Sans MS" pitchFamily="66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Execution (EX)</a:t>
            </a:r>
            <a:r>
              <a:rPr lang="en-US" altLang="zh-CN" sz="2400" i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Notify the scoreboard when completed so the functional unit can be reused</a:t>
            </a:r>
            <a:r>
              <a:rPr lang="en-US" altLang="zh-CN" sz="2000" i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Write result (WB)</a:t>
            </a:r>
            <a:r>
              <a:rPr lang="en-US" altLang="zh-CN" sz="2400" i="1" dirty="0">
                <a:solidFill>
                  <a:srgbClr val="000000"/>
                </a:solidFill>
                <a:latin typeface="Comic Sans MS" pitchFamily="66" charset="0"/>
                <a:ea typeface="Palatino"/>
                <a:cs typeface="Palatino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The scoreboard checks for </a:t>
            </a:r>
            <a:r>
              <a:rPr lang="en-US" altLang="zh-CN" sz="2000" b="1" i="1" dirty="0">
                <a:solidFill>
                  <a:srgbClr val="CC00FF"/>
                </a:solidFill>
                <a:latin typeface="Comic Sans MS" pitchFamily="66" charset="0"/>
                <a:ea typeface="Palatino"/>
                <a:cs typeface="Palatino"/>
              </a:rPr>
              <a:t>WAR</a:t>
            </a:r>
            <a:r>
              <a:rPr lang="en-US" altLang="zh-CN" sz="2000" i="1" dirty="0">
                <a:solidFill>
                  <a:srgbClr val="0000FF"/>
                </a:solidFill>
                <a:latin typeface="Comic Sans MS" pitchFamily="66" charset="0"/>
                <a:ea typeface="Palatino"/>
                <a:cs typeface="Palatino"/>
              </a:rPr>
              <a:t> hazards and stalls the completing instruction if necessary.</a:t>
            </a:r>
          </a:p>
        </p:txBody>
      </p:sp>
    </p:spTree>
    <p:extLst>
      <p:ext uri="{BB962C8B-B14F-4D97-AF65-F5344CB8AC3E}">
        <p14:creationId xmlns:p14="http://schemas.microsoft.com/office/powerpoint/2010/main" val="273570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Scoreboard</a:t>
            </a:r>
            <a:r>
              <a:rPr lang="zh-CN" altLang="en-US" dirty="0"/>
              <a:t>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C9DCFB8-BCB3-412A-8738-699F4CC3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9708"/>
            <a:ext cx="7812223" cy="534833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70706BD-40CE-428C-8F19-6B2F41686B4B}"/>
              </a:ext>
            </a:extLst>
          </p:cNvPr>
          <p:cNvSpPr txBox="1"/>
          <p:nvPr/>
        </p:nvSpPr>
        <p:spPr>
          <a:xfrm>
            <a:off x="8499656" y="1620604"/>
            <a:ext cx="36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多说无益，自己须亲自推过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截取</a:t>
            </a:r>
            <a:r>
              <a:rPr lang="en-US" altLang="zh-CN" sz="2400" dirty="0"/>
              <a:t>lab6</a:t>
            </a:r>
            <a:r>
              <a:rPr lang="zh-CN" altLang="en-US" sz="2400" dirty="0"/>
              <a:t>一段代码，寄存器赋值顺序应该是</a:t>
            </a:r>
            <a:r>
              <a:rPr lang="en-US" altLang="zh-CN" sz="2400" dirty="0"/>
              <a:t>91829</a:t>
            </a:r>
            <a:r>
              <a:rPr lang="zh-CN" altLang="en-US" sz="2400" dirty="0"/>
              <a:t>，自己推一下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7D7A5-9C8E-4ACF-A0E3-4DE1D3AC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984" y="4089876"/>
            <a:ext cx="2154691" cy="20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</a:t>
            </a:r>
            <a:r>
              <a:rPr lang="zh-CN" altLang="en-US" dirty="0"/>
              <a:t>（</a:t>
            </a:r>
            <a:r>
              <a:rPr lang="en-US" altLang="zh-CN" dirty="0"/>
              <a:t>Scoreboard </a:t>
            </a:r>
            <a:r>
              <a:rPr lang="en-US" altLang="zh-CN" dirty="0" err="1"/>
              <a:t>reaname</a:t>
            </a:r>
            <a:r>
              <a:rPr lang="zh-CN" altLang="en-US" dirty="0"/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70706BD-40CE-428C-8F19-6B2F41686B4B}"/>
              </a:ext>
            </a:extLst>
          </p:cNvPr>
          <p:cNvSpPr txBox="1"/>
          <p:nvPr/>
        </p:nvSpPr>
        <p:spPr>
          <a:xfrm>
            <a:off x="8499656" y="1620604"/>
            <a:ext cx="36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多说无益，自己须亲自推过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区别在于硬件寄存器多，可以通过映射不同寄存器解决</a:t>
            </a:r>
            <a:r>
              <a:rPr lang="en-US" altLang="zh-CN" sz="2400" dirty="0"/>
              <a:t>WAR, WAW</a:t>
            </a:r>
            <a:r>
              <a:rPr lang="zh-CN" altLang="en-US" sz="2400" dirty="0"/>
              <a:t>问题</a:t>
            </a:r>
            <a:endParaRPr lang="en-US" altLang="zh-CN" sz="2400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074110A8-9CDA-4042-BA97-1F61ADB2B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105503"/>
              </p:ext>
            </p:extLst>
          </p:nvPr>
        </p:nvGraphicFramePr>
        <p:xfrm>
          <a:off x="224292" y="1255395"/>
          <a:ext cx="8177212" cy="566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972702" imgH="6362700" progId="Excel.Sheet.8">
                  <p:embed/>
                </p:oleObj>
              </mc:Choice>
              <mc:Fallback>
                <p:oleObj name="Worksheet" r:id="rId2" imgW="8972702" imgH="6362700" progId="Excel.Sheet.8">
                  <p:embed/>
                  <p:pic>
                    <p:nvPicPr>
                      <p:cNvPr id="84994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92" y="1255395"/>
                        <a:ext cx="8177212" cy="566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/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5">
            <a:extLst>
              <a:ext uri="{FF2B5EF4-FFF2-40B4-BE49-F238E27FC236}">
                <a16:creationId xmlns:a16="http://schemas.microsoft.com/office/drawing/2014/main" id="{50236313-0200-4600-A574-8E2131B9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629" y="2927032"/>
            <a:ext cx="354013" cy="282575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endParaRPr lang="zh-CN" alt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89D7271-B006-42D3-86EF-B659C2910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592" y="5295582"/>
            <a:ext cx="360362" cy="288925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7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err="1"/>
              <a:t>Tomasulo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Object 150">
            <a:extLst>
              <a:ext uri="{FF2B5EF4-FFF2-40B4-BE49-F238E27FC236}">
                <a16:creationId xmlns:a16="http://schemas.microsoft.com/office/drawing/2014/main" id="{46937210-A369-48CB-BF7C-A5156EB9C3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963329"/>
              </p:ext>
            </p:extLst>
          </p:nvPr>
        </p:nvGraphicFramePr>
        <p:xfrm>
          <a:off x="2586718" y="1212170"/>
          <a:ext cx="7888288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9696602" imgH="6638849" progId="Excel.Sheet.8">
                  <p:embed/>
                </p:oleObj>
              </mc:Choice>
              <mc:Fallback>
                <p:oleObj name="工作表" r:id="rId2" imgW="9696602" imgH="6638849" progId="Excel.Sheet.8">
                  <p:embed/>
                  <p:pic>
                    <p:nvPicPr>
                      <p:cNvPr id="43010" name="Object 15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718" y="1212170"/>
                        <a:ext cx="7888288" cy="5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/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BB6640F6-4593-458C-832E-8CC5779A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018" y="6181045"/>
            <a:ext cx="8610600" cy="60960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b="0">
                <a:solidFill>
                  <a:srgbClr val="0000FF"/>
                </a:solidFill>
              </a:rPr>
              <a:t>Once again: In-order issue, out-of-order execution and out-of-order completion.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F4EFAA-2B44-4296-B0C0-15DE6B9DA338}"/>
              </a:ext>
            </a:extLst>
          </p:cNvPr>
          <p:cNvSpPr txBox="1"/>
          <p:nvPr/>
        </p:nvSpPr>
        <p:spPr>
          <a:xfrm>
            <a:off x="8593545" y="2514615"/>
            <a:ext cx="36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多说无益，自己须亲自推过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注意和</a:t>
            </a:r>
            <a:r>
              <a:rPr lang="en-US" altLang="zh-CN" sz="2400" dirty="0"/>
              <a:t>scoreboard</a:t>
            </a:r>
            <a:r>
              <a:rPr lang="zh-CN" altLang="en-US" sz="2400" dirty="0"/>
              <a:t>的区别，有保留站保存真实寄存器值，可以硬件解决</a:t>
            </a:r>
            <a:r>
              <a:rPr lang="en-US" altLang="zh-CN" sz="2400" dirty="0"/>
              <a:t>WAW, WAR</a:t>
            </a:r>
          </a:p>
        </p:txBody>
      </p:sp>
    </p:spTree>
    <p:extLst>
      <p:ext uri="{BB962C8B-B14F-4D97-AF65-F5344CB8AC3E}">
        <p14:creationId xmlns:p14="http://schemas.microsoft.com/office/powerpoint/2010/main" val="38905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zh-CN" altLang="en-US" dirty="0"/>
              <a:t>投机执行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F4EFAA-2B44-4296-B0C0-15DE6B9DA338}"/>
              </a:ext>
            </a:extLst>
          </p:cNvPr>
          <p:cNvSpPr txBox="1"/>
          <p:nvPr/>
        </p:nvSpPr>
        <p:spPr>
          <a:xfrm>
            <a:off x="8593545" y="2514615"/>
            <a:ext cx="36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多说无益，自己须亲自推过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比</a:t>
            </a:r>
            <a:r>
              <a:rPr lang="en-US" altLang="zh-CN" sz="2400" dirty="0" err="1"/>
              <a:t>Tomasulo</a:t>
            </a:r>
            <a:r>
              <a:rPr lang="zh-CN" altLang="en-US" sz="2400" dirty="0"/>
              <a:t>（顺序发射乱序执行）多了一个顺序提交，设置</a:t>
            </a:r>
            <a:r>
              <a:rPr lang="en-US" altLang="zh-CN" sz="2400" dirty="0"/>
              <a:t>ROB</a:t>
            </a:r>
            <a:r>
              <a:rPr lang="zh-CN" altLang="en-US" sz="2400" dirty="0"/>
              <a:t>记录每一条指令的系信息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2F502-091A-4103-8F08-62FEBD2E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0" y="1305903"/>
            <a:ext cx="7969446" cy="54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C518F-0B92-4385-80E2-8832C465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章节回顾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92C73EC-A499-4DF5-967C-CBE549F3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37194"/>
              </p:ext>
            </p:extLst>
          </p:nvPr>
        </p:nvGraphicFramePr>
        <p:xfrm>
          <a:off x="588859" y="1329554"/>
          <a:ext cx="11161240" cy="509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8121">
                  <a:extLst>
                    <a:ext uri="{9D8B030D-6E8A-4147-A177-3AD203B41FA5}">
                      <a16:colId xmlns:a16="http://schemas.microsoft.com/office/drawing/2014/main" val="2847666352"/>
                    </a:ext>
                  </a:extLst>
                </a:gridCol>
                <a:gridCol w="7038863">
                  <a:extLst>
                    <a:ext uri="{9D8B030D-6E8A-4147-A177-3AD203B41FA5}">
                      <a16:colId xmlns:a16="http://schemas.microsoft.com/office/drawing/2014/main" val="3334277545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14823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Topic</a:t>
                      </a:r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Reference</a:t>
                      </a:r>
                      <a:endParaRPr lang="zh-CN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7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Ch1.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Fundamentals of Quantitative Design and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kern="0" dirty="0"/>
                        <a:t>(Quantitative principles)</a:t>
                      </a:r>
                      <a:endParaRPr kumimoji="0" lang="en-US" altLang="zh-CN" sz="2400" b="0" kern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Chapter 1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44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Review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Pipelining: Basic and Intermediate Concepts</a:t>
                      </a:r>
                    </a:p>
                    <a:p>
                      <a:r>
                        <a:rPr lang="en-US" altLang="zh-CN" sz="2400" dirty="0"/>
                        <a:t>(How to design a pipelined CPU)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Appendix 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69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Ch2.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Memory Hierarchy Design</a:t>
                      </a:r>
                    </a:p>
                    <a:p>
                      <a:r>
                        <a:rPr lang="en-US" altLang="zh-CN" sz="2400" dirty="0"/>
                        <a:t>(How to improve cache and memory)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Chapter 2</a:t>
                      </a:r>
                    </a:p>
                    <a:p>
                      <a:r>
                        <a:rPr lang="en-US" altLang="zh-CN" sz="2400" dirty="0"/>
                        <a:t>Appendix B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0742"/>
                  </a:ext>
                </a:extLst>
              </a:tr>
              <a:tr h="432253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Ch3.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Instruction-Level Parallelism and Its Exploitation</a:t>
                      </a:r>
                    </a:p>
                    <a:p>
                      <a:r>
                        <a:rPr lang="en-US" altLang="zh-CN" sz="2400" dirty="0"/>
                        <a:t>(How to implement dynamic scheduling)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Chapter 3</a:t>
                      </a:r>
                    </a:p>
                    <a:p>
                      <a:r>
                        <a:rPr lang="en-US" altLang="zh-CN" sz="2400" dirty="0"/>
                        <a:t>Appendix 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6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Ch4.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Data-Level Parallelism in Vector, SIMD, and GPU Architectures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Chapter 4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01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Ch5.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Thread-Level Parallelism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Chapter 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23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AC00-3065-43FD-B1BC-98650C6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057"/>
            <a:ext cx="11134725" cy="7474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zh-CN" altLang="en-US" dirty="0"/>
              <a:t>动态预测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9412500F-3AA2-4658-AB00-000D26F3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07" y="2021012"/>
            <a:ext cx="1588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7202F527-FE4A-47A0-847F-300810091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07" y="2021012"/>
            <a:ext cx="1588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9EAD151D-F34F-40C7-A745-EFDC4AC69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07" y="2021012"/>
            <a:ext cx="1588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6007FB16-8F54-404F-AFAD-0EBFA46B6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07" y="2021012"/>
            <a:ext cx="1588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A3636-C5A4-47C0-BA26-CD754A39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8" y="1968626"/>
            <a:ext cx="5243817" cy="20603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ED839C-615F-48DA-BA14-689B0656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3" y="4029020"/>
            <a:ext cx="5132225" cy="2459369"/>
          </a:xfrm>
          <a:prstGeom prst="rect">
            <a:avLst/>
          </a:prstGeom>
        </p:spPr>
      </p:pic>
      <p:sp>
        <p:nvSpPr>
          <p:cNvPr id="132" name="矩形 131">
            <a:extLst>
              <a:ext uri="{FF2B5EF4-FFF2-40B4-BE49-F238E27FC236}">
                <a16:creationId xmlns:a16="http://schemas.microsoft.com/office/drawing/2014/main" id="{59C34107-A48C-4708-BE1E-BDCD89790282}"/>
              </a:ext>
            </a:extLst>
          </p:cNvPr>
          <p:cNvSpPr/>
          <p:nvPr/>
        </p:nvSpPr>
        <p:spPr>
          <a:xfrm>
            <a:off x="1274346" y="1378794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mic Sans MS" panose="030F0702030302020204" pitchFamily="66" charset="0"/>
              </a:rPr>
              <a:t>2-bit Branch-Prediction Buffer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EF3BC84-535F-4DD8-80C2-AF2BDAFDE398}"/>
              </a:ext>
            </a:extLst>
          </p:cNvPr>
          <p:cNvSpPr txBox="1"/>
          <p:nvPr/>
        </p:nvSpPr>
        <p:spPr>
          <a:xfrm>
            <a:off x="3396343" y="53312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22A5E468-5400-4F26-99FE-F5D762BAB744}"/>
              </a:ext>
            </a:extLst>
          </p:cNvPr>
          <p:cNvSpPr txBox="1"/>
          <p:nvPr/>
        </p:nvSpPr>
        <p:spPr>
          <a:xfrm>
            <a:off x="1890032" y="53312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D0F1EF5-1587-4A18-A933-2A330451EEDC}"/>
              </a:ext>
            </a:extLst>
          </p:cNvPr>
          <p:cNvSpPr txBox="1"/>
          <p:nvPr/>
        </p:nvSpPr>
        <p:spPr>
          <a:xfrm>
            <a:off x="3396343" y="4479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BE2784E-D543-4DE9-A8AA-715559EDBBC7}"/>
              </a:ext>
            </a:extLst>
          </p:cNvPr>
          <p:cNvSpPr txBox="1"/>
          <p:nvPr/>
        </p:nvSpPr>
        <p:spPr>
          <a:xfrm>
            <a:off x="1890032" y="4479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EED974F-304A-4FF6-BF3B-3CE3DD4B3C57}"/>
              </a:ext>
            </a:extLst>
          </p:cNvPr>
          <p:cNvSpPr/>
          <p:nvPr/>
        </p:nvSpPr>
        <p:spPr>
          <a:xfrm>
            <a:off x="7376302" y="1319910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mic Sans MS" panose="030F0702030302020204" pitchFamily="66" charset="0"/>
              </a:rPr>
              <a:t>Correlating Branch Predictors</a:t>
            </a:r>
          </a:p>
        </p:txBody>
      </p:sp>
      <p:pic>
        <p:nvPicPr>
          <p:cNvPr id="217" name="图片 216">
            <a:extLst>
              <a:ext uri="{FF2B5EF4-FFF2-40B4-BE49-F238E27FC236}">
                <a16:creationId xmlns:a16="http://schemas.microsoft.com/office/drawing/2014/main" id="{E499ADC3-CB0E-4B67-A0C1-9BFFB12F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97" y="1688151"/>
            <a:ext cx="3654864" cy="3969520"/>
          </a:xfrm>
          <a:prstGeom prst="rect">
            <a:avLst/>
          </a:prstGeom>
        </p:spPr>
      </p:pic>
      <p:sp>
        <p:nvSpPr>
          <p:cNvPr id="218" name="文本框 217">
            <a:extLst>
              <a:ext uri="{FF2B5EF4-FFF2-40B4-BE49-F238E27FC236}">
                <a16:creationId xmlns:a16="http://schemas.microsoft.com/office/drawing/2014/main" id="{79E179D7-772F-4A79-807F-903DBF148FC2}"/>
              </a:ext>
            </a:extLst>
          </p:cNvPr>
          <p:cNvSpPr txBox="1"/>
          <p:nvPr/>
        </p:nvSpPr>
        <p:spPr>
          <a:xfrm>
            <a:off x="6768553" y="5700611"/>
            <a:ext cx="4996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</a:t>
            </a:r>
            <a:r>
              <a:rPr lang="en-US" altLang="zh-CN" sz="2000" dirty="0" err="1"/>
              <a:t>m,n</a:t>
            </a:r>
            <a:r>
              <a:rPr lang="en-US" altLang="zh-CN" sz="2000" dirty="0"/>
              <a:t>)</a:t>
            </a:r>
            <a:r>
              <a:rPr lang="zh-CN" altLang="en-US" sz="2000" dirty="0"/>
              <a:t>预测器的含义是观察该跳转前</a:t>
            </a:r>
            <a:r>
              <a:rPr lang="en-US" altLang="zh-CN" sz="2000" dirty="0"/>
              <a:t>m</a:t>
            </a:r>
            <a:r>
              <a:rPr lang="zh-CN" altLang="en-US" sz="2000" dirty="0"/>
              <a:t>条跳转语句，选择一个</a:t>
            </a:r>
            <a:r>
              <a:rPr lang="en-US" altLang="zh-CN" sz="2000" dirty="0"/>
              <a:t>n</a:t>
            </a:r>
            <a:r>
              <a:rPr lang="zh-CN" altLang="en-US" sz="2000" dirty="0"/>
              <a:t>位的对应预测器。（</a:t>
            </a:r>
            <a:r>
              <a:rPr lang="en-US" altLang="zh-CN" sz="2000" dirty="0"/>
              <a:t>1,1</a:t>
            </a:r>
            <a:r>
              <a:rPr lang="zh-CN" altLang="en-US" sz="2000" dirty="0"/>
              <a:t>）预测器自己结合</a:t>
            </a:r>
            <a:r>
              <a:rPr lang="en-US" altLang="zh-CN" sz="2000" dirty="0"/>
              <a:t>PPT</a:t>
            </a:r>
            <a:r>
              <a:rPr lang="zh-CN" altLang="en-US" sz="2000" dirty="0"/>
              <a:t>推一遍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6074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81F2B-E479-413E-9A83-70FC3DCE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多发射</a:t>
            </a:r>
            <a:endParaRPr lang="en-US" altLang="zh-CN" dirty="0"/>
          </a:p>
          <a:p>
            <a:pPr lvl="1"/>
            <a:r>
              <a:rPr lang="zh-CN" altLang="en-US" dirty="0"/>
              <a:t>之前所有方法每个周期只能发射</a:t>
            </a:r>
            <a:r>
              <a:rPr lang="en-US" altLang="zh-CN" dirty="0"/>
              <a:t>1</a:t>
            </a:r>
            <a:r>
              <a:rPr lang="zh-CN" altLang="en-US" dirty="0"/>
              <a:t>条指令，那么反过来每个指令至少需要</a:t>
            </a:r>
            <a:r>
              <a:rPr lang="en-US" altLang="zh-CN" dirty="0"/>
              <a:t>1</a:t>
            </a:r>
            <a:r>
              <a:rPr lang="zh-CN" altLang="en-US" dirty="0"/>
              <a:t>个周期，多发射每个周期能够发射多条指令，使得</a:t>
            </a:r>
            <a:r>
              <a:rPr lang="en-US" altLang="zh-CN" dirty="0"/>
              <a:t>CPI</a:t>
            </a:r>
            <a:r>
              <a:rPr lang="zh-CN" altLang="en-US" dirty="0"/>
              <a:t>可以小于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循环展开</a:t>
            </a:r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多线程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A7312F-B9EA-44EA-A766-2B4D9EA8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章：</a:t>
            </a:r>
            <a:r>
              <a:rPr lang="zh-CN" altLang="zh-CN" dirty="0"/>
              <a:t>指令级并行性及其开发方法</a:t>
            </a:r>
            <a:r>
              <a:rPr lang="zh-CN" altLang="en-US" dirty="0"/>
              <a:t>（其他）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1D7AF-D96A-4CC9-9529-6BF21769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28" y="3135086"/>
            <a:ext cx="5945868" cy="2911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261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7A5B4A8-673D-49E8-942E-ECBA46D2C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99"/>
            <a:ext cx="7293429" cy="465446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SIMD</a:t>
            </a:r>
            <a:r>
              <a:rPr lang="zh-CN" altLang="en-US" dirty="0"/>
              <a:t>三种变体</a:t>
            </a:r>
            <a:endParaRPr lang="en-US" altLang="zh-CN" dirty="0"/>
          </a:p>
          <a:p>
            <a:pPr lvl="1"/>
            <a:r>
              <a:rPr lang="en-US" altLang="zh-CN" dirty="0"/>
              <a:t>Vector</a:t>
            </a:r>
            <a:r>
              <a:rPr lang="zh-CN" altLang="en-US" dirty="0"/>
              <a:t>，向量处理，以</a:t>
            </a:r>
            <a:r>
              <a:rPr lang="en-US" altLang="zh-CN" dirty="0"/>
              <a:t>vector</a:t>
            </a:r>
            <a:r>
              <a:rPr lang="zh-CN" altLang="en-US" dirty="0"/>
              <a:t>为基本粒度</a:t>
            </a:r>
            <a:endParaRPr lang="en-US" altLang="zh-CN" dirty="0"/>
          </a:p>
          <a:p>
            <a:pPr lvl="1"/>
            <a:r>
              <a:rPr lang="en-US" altLang="zh-CN" dirty="0"/>
              <a:t>SIMD</a:t>
            </a:r>
            <a:r>
              <a:rPr lang="zh-CN" altLang="en-US" dirty="0"/>
              <a:t>，</a:t>
            </a:r>
            <a:r>
              <a:rPr lang="en-US" altLang="zh-CN" dirty="0"/>
              <a:t>AVX</a:t>
            </a:r>
            <a:r>
              <a:rPr lang="zh-CN" altLang="en-US" dirty="0"/>
              <a:t>指令集，支持多数据并行处理</a:t>
            </a:r>
            <a:endParaRPr lang="en-US" altLang="zh-CN" dirty="0"/>
          </a:p>
          <a:p>
            <a:pPr lvl="1"/>
            <a:r>
              <a:rPr lang="en-US" altLang="zh-CN" dirty="0"/>
              <a:t>GPU, SIMT</a:t>
            </a:r>
            <a:r>
              <a:rPr lang="zh-CN" altLang="en-US" dirty="0"/>
              <a:t>异构体系</a:t>
            </a:r>
            <a:endParaRPr lang="en-US" altLang="zh-CN" dirty="0"/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Tip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一些概念清楚就好</a:t>
            </a:r>
            <a:r>
              <a:rPr lang="en-US" altLang="zh-CN" dirty="0"/>
              <a:t>Strip Mining </a:t>
            </a:r>
            <a:r>
              <a:rPr lang="zh-CN" altLang="en-US" dirty="0"/>
              <a:t>什么的，可能考一些计算周期的，分析方式和之前流水线分析冲突类似。</a:t>
            </a:r>
            <a:r>
              <a:rPr lang="zh-CN" altLang="en-US" dirty="0">
                <a:solidFill>
                  <a:srgbClr val="0033CC"/>
                </a:solidFill>
              </a:rPr>
              <a:t>重要的是计算题一定要写过程！</a:t>
            </a:r>
            <a:endParaRPr lang="en-US" altLang="zh-CN" dirty="0">
              <a:solidFill>
                <a:srgbClr val="0033CC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B07C87-D594-46DE-99D6-F322009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章：数据级并行</a:t>
            </a:r>
            <a:r>
              <a:rPr lang="en-US" altLang="zh-CN" dirty="0"/>
              <a:t>GPU, vector, SIMD</a:t>
            </a:r>
            <a:endParaRPr lang="zh-CN" altLang="en-US" dirty="0"/>
          </a:p>
        </p:txBody>
      </p:sp>
      <p:pic>
        <p:nvPicPr>
          <p:cNvPr id="182" name="图片 181">
            <a:extLst>
              <a:ext uri="{FF2B5EF4-FFF2-40B4-BE49-F238E27FC236}">
                <a16:creationId xmlns:a16="http://schemas.microsoft.com/office/drawing/2014/main" id="{342003B5-DD7B-4CDC-BBFA-3A98943C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9" y="2098221"/>
            <a:ext cx="4046641" cy="31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BC9FB9-0C5E-4533-93A6-0F30A092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" b="99877" l="5347" r="99855">
                        <a14:foregroundMark x1="30636" y1="740" x2="30058" y2="21578"/>
                        <a14:foregroundMark x1="30058" y1="21578" x2="43064" y2="26141"/>
                        <a14:foregroundMark x1="43064" y1="26141" x2="87428" y2="26264"/>
                        <a14:foregroundMark x1="87428" y1="26264" x2="98555" y2="25401"/>
                        <a14:foregroundMark x1="98555" y1="25401" x2="99422" y2="3329"/>
                        <a14:foregroundMark x1="99422" y1="3329" x2="30636" y2="370"/>
                        <a14:foregroundMark x1="30636" y1="370" x2="31069" y2="740"/>
                        <a14:foregroundMark x1="32081" y1="3329" x2="81358" y2="14057"/>
                        <a14:foregroundMark x1="45665" y1="3453" x2="79191" y2="23058"/>
                        <a14:foregroundMark x1="79191" y1="23058" x2="83526" y2="24168"/>
                        <a14:foregroundMark x1="82225" y1="15413" x2="84827" y2="81998"/>
                        <a14:foregroundMark x1="77746" y1="46363" x2="80058" y2="89026"/>
                        <a14:foregroundMark x1="80491" y1="50432" x2="78468" y2="99753"/>
                        <a14:foregroundMark x1="43208" y1="90629" x2="87428" y2="89519"/>
                        <a14:foregroundMark x1="48699" y1="93342" x2="65318" y2="93835"/>
                        <a14:foregroundMark x1="65318" y1="93835" x2="84538" y2="91492"/>
                        <a14:foregroundMark x1="84538" y1="91492" x2="88873" y2="91615"/>
                        <a14:foregroundMark x1="39595" y1="99014" x2="91474" y2="96178"/>
                        <a14:foregroundMark x1="91474" y1="96178" x2="93353" y2="96178"/>
                        <a14:foregroundMark x1="32803" y1="98150" x2="56214" y2="99507"/>
                        <a14:foregroundMark x1="96243" y1="98890" x2="90751" y2="5302"/>
                        <a14:foregroundMark x1="90751" y1="5302" x2="91329" y2="3822"/>
                        <a14:foregroundMark x1="31343" y1="96597" x2="31358" y2="99877"/>
                        <a14:foregroundMark x1="31321" y1="91650" x2="31323" y2="92098"/>
                        <a14:foregroundMark x1="30925" y1="3083" x2="31199" y2="64335"/>
                        <a14:foregroundMark x1="52312" y1="48582" x2="52312" y2="48582"/>
                        <a14:foregroundMark x1="40607" y1="97411" x2="99277" y2="94451"/>
                        <a14:foregroundMark x1="46532" y1="11344" x2="35260" y2="10974"/>
                        <a14:foregroundMark x1="35260" y1="10974" x2="35260" y2="10974"/>
                        <a14:foregroundMark x1="79335" y1="7275" x2="66908" y2="7028"/>
                        <a14:foregroundMark x1="72543" y1="26264" x2="73121" y2="52651"/>
                        <a14:foregroundMark x1="51879" y1="25647" x2="53468" y2="58200"/>
                        <a14:foregroundMark x1="15226" y1="36587" x2="12465" y2="36715"/>
                        <a14:foregroundMark x1="30491" y1="35882" x2="15257" y2="36586"/>
                        <a14:foregroundMark x1="5698" y1="38458" x2="145" y2="48582"/>
                        <a14:foregroundMark x1="145" y1="48582" x2="6069" y2="56720"/>
                        <a14:foregroundMark x1="6069" y1="56720" x2="19509" y2="54131"/>
                        <a14:foregroundMark x1="19509" y1="54131" x2="28468" y2="46609"/>
                        <a14:foregroundMark x1="28468" y1="46609" x2="26012" y2="42170"/>
                        <a14:foregroundMark x1="16618" y1="43403" x2="15896" y2="50432"/>
                        <a14:foregroundMark x1="14017" y1="43403" x2="8092" y2="53637"/>
                        <a14:foregroundMark x1="12717" y1="42663" x2="7370" y2="55980"/>
                        <a14:foregroundMark x1="9104" y1="42293" x2="5491" y2="53268"/>
                        <a14:foregroundMark x1="5491" y1="53268" x2="6503" y2="59679"/>
                        <a14:foregroundMark x1="24422" y1="43527" x2="17775" y2="50555"/>
                        <a14:foregroundMark x1="5636" y1="59309" x2="26012" y2="58446"/>
                        <a14:foregroundMark x1="36561" y1="23674" x2="51012" y2="23798"/>
                        <a14:foregroundMark x1="51012" y1="23798" x2="75578" y2="23428"/>
                        <a14:foregroundMark x1="75578" y1="23428" x2="75723" y2="23551"/>
                        <a14:foregroundMark x1="55780" y1="99260" x2="69509" y2="99507"/>
                        <a14:foregroundMark x1="69509" y1="99507" x2="80780" y2="99014"/>
                        <a14:foregroundMark x1="80780" y1="99014" x2="87139" y2="99014"/>
                        <a14:foregroundMark x1="86127" y1="82244" x2="86127" y2="82244"/>
                        <a14:foregroundMark x1="86272" y1="81751" x2="86561" y2="28360"/>
                        <a14:foregroundMark x1="73410" y1="82614" x2="74133" y2="52404"/>
                        <a14:foregroundMark x1="74133" y1="52404" x2="74277" y2="51295"/>
                        <a14:foregroundMark x1="52601" y1="82491" x2="53468" y2="57460"/>
                        <a14:foregroundMark x1="99133" y1="94698" x2="95231" y2="63502"/>
                        <a14:foregroundMark x1="95231" y1="63502" x2="96532" y2="31443"/>
                        <a14:foregroundMark x1="96532" y1="31443" x2="98844" y2="27004"/>
                        <a14:foregroundMark x1="99133" y1="83354" x2="99855" y2="28853"/>
                        <a14:foregroundMark x1="99855" y1="28853" x2="99133" y2="28360"/>
                        <a14:foregroundMark x1="74566" y1="9988" x2="90029" y2="10234"/>
                        <a14:foregroundMark x1="68064" y1="98890" x2="81358" y2="98890"/>
                        <a14:foregroundMark x1="81358" y1="98890" x2="85838" y2="98767"/>
                        <a14:foregroundMark x1="71387" y1="740" x2="95087" y2="1233"/>
                        <a14:foregroundMark x1="95087" y1="1233" x2="99133" y2="2589"/>
                        <a14:foregroundMark x1="33382" y1="81998" x2="44220" y2="88903"/>
                        <a14:foregroundMark x1="44220" y1="88903" x2="82948" y2="88039"/>
                        <a14:foregroundMark x1="82948" y1="88039" x2="74422" y2="80025"/>
                        <a14:foregroundMark x1="74422" y1="80025" x2="32948" y2="81874"/>
                        <a14:foregroundMark x1="30873" y1="78581" x2="31214" y2="99877"/>
                        <a14:foregroundMark x1="30636" y1="63748" x2="30781" y2="72823"/>
                        <a14:backgroundMark x1="3179" y1="36745" x2="14162" y2="34032"/>
                        <a14:backgroundMark x1="14162" y1="34032" x2="12717" y2="31196"/>
                        <a14:backgroundMark x1="26012" y1="63748" x2="27019" y2="68096"/>
                        <a14:backgroundMark x1="27178" y1="78055" x2="25289" y2="83477"/>
                        <a14:backgroundMark x1="25289" y1="83477" x2="23555" y2="85573"/>
                        <a14:backgroundMark x1="26590" y1="62885" x2="30780" y2="72133"/>
                        <a14:backgroundMark x1="27469" y1="96219" x2="26590" y2="97781"/>
                        <a14:backgroundMark x1="28179" y1="72503" x2="26590" y2="81874"/>
                        <a14:backgroundMark x1="26590" y1="81874" x2="26445" y2="81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6081" y="1288569"/>
            <a:ext cx="2880575" cy="3375933"/>
          </a:xfrm>
          <a:prstGeom prst="rect">
            <a:avLst/>
          </a:prstGeom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60F89A72-9337-443F-A3C9-8C3FCB53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13" y="4845914"/>
            <a:ext cx="4084687" cy="20120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297473-36A1-41B0-9877-C12D5E3FF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19" y="4664502"/>
            <a:ext cx="1227620" cy="18779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EB8EB3-00AB-486B-B046-438AEF919C12}"/>
              </a:ext>
            </a:extLst>
          </p:cNvPr>
          <p:cNvSpPr txBox="1"/>
          <p:nvPr/>
        </p:nvSpPr>
        <p:spPr>
          <a:xfrm>
            <a:off x="6617563" y="6357802"/>
            <a:ext cx="116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死锁代码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4D639C6-2C5C-4521-BE0B-2F177D66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99"/>
            <a:ext cx="6992609" cy="314200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架构 </a:t>
            </a:r>
            <a:r>
              <a:rPr lang="en-US" altLang="zh-CN" dirty="0"/>
              <a:t>(</a:t>
            </a:r>
            <a:r>
              <a:rPr lang="zh-CN" altLang="en-US" dirty="0"/>
              <a:t>以</a:t>
            </a:r>
            <a:r>
              <a:rPr lang="en-US" altLang="zh-CN" dirty="0"/>
              <a:t>NVIDIA Fermi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物理架构</a:t>
            </a:r>
          </a:p>
          <a:p>
            <a:pPr lvl="2"/>
            <a:r>
              <a:rPr lang="zh-CN" altLang="en-US" dirty="0"/>
              <a:t>每个</a:t>
            </a:r>
            <a:r>
              <a:rPr lang="en-US" altLang="zh-CN" dirty="0"/>
              <a:t>GPU</a:t>
            </a:r>
            <a:r>
              <a:rPr lang="zh-CN" altLang="en-US" dirty="0"/>
              <a:t>有多个</a:t>
            </a:r>
            <a:r>
              <a:rPr lang="en-US" altLang="zh-CN" dirty="0"/>
              <a:t>SM</a:t>
            </a:r>
          </a:p>
          <a:p>
            <a:pPr lvl="2"/>
            <a:r>
              <a:rPr lang="zh-CN" altLang="en-US" dirty="0"/>
              <a:t>每个</a:t>
            </a:r>
            <a:r>
              <a:rPr lang="en-US" altLang="zh-CN" dirty="0"/>
              <a:t>SM</a:t>
            </a:r>
            <a:r>
              <a:rPr lang="zh-CN" altLang="en-US" dirty="0"/>
              <a:t>内部有多个计算单元</a:t>
            </a:r>
            <a:r>
              <a:rPr lang="en-US" altLang="zh-CN" dirty="0"/>
              <a:t>core</a:t>
            </a:r>
            <a:r>
              <a:rPr lang="zh-CN" altLang="en-US" dirty="0"/>
              <a:t>，他们执行任务接受</a:t>
            </a:r>
            <a:r>
              <a:rPr lang="en-US" altLang="zh-CN" dirty="0"/>
              <a:t>SM</a:t>
            </a:r>
            <a:r>
              <a:rPr lang="zh-CN" altLang="en-US" dirty="0"/>
              <a:t>调度器的调度，以</a:t>
            </a:r>
            <a:r>
              <a:rPr lang="en-US" altLang="zh-CN" dirty="0"/>
              <a:t>warp</a:t>
            </a:r>
            <a:r>
              <a:rPr lang="zh-CN" altLang="en-US" dirty="0"/>
              <a:t>为粒度</a:t>
            </a:r>
          </a:p>
          <a:p>
            <a:r>
              <a:rPr lang="zh-CN" altLang="en-US" dirty="0"/>
              <a:t>存储架构</a:t>
            </a:r>
          </a:p>
          <a:p>
            <a:pPr lvl="1"/>
            <a:r>
              <a:rPr lang="zh-CN" altLang="en-US" dirty="0"/>
              <a:t>每一个</a:t>
            </a:r>
            <a:r>
              <a:rPr lang="en-US" altLang="zh-CN" dirty="0"/>
              <a:t>SM</a:t>
            </a:r>
            <a:r>
              <a:rPr lang="zh-CN" altLang="en-US" dirty="0"/>
              <a:t>独有一个</a:t>
            </a:r>
            <a:r>
              <a:rPr lang="en-US" altLang="zh-CN" dirty="0"/>
              <a:t>L1 cache/SMEM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global memory</a:t>
            </a:r>
            <a:r>
              <a:rPr lang="zh-CN" altLang="en-US" dirty="0"/>
              <a:t>和</a:t>
            </a:r>
            <a:r>
              <a:rPr lang="en-US" altLang="zh-CN" dirty="0"/>
              <a:t>SM</a:t>
            </a:r>
            <a:r>
              <a:rPr lang="zh-CN" altLang="en-US" dirty="0"/>
              <a:t>之间有</a:t>
            </a:r>
            <a:r>
              <a:rPr lang="en-US" altLang="zh-CN" dirty="0"/>
              <a:t>L2 cache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7C07E6C0-10FD-4065-8BE0-7280BD9C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章：数据级并行</a:t>
            </a:r>
            <a:r>
              <a:rPr lang="en-US" altLang="zh-CN" dirty="0" err="1"/>
              <a:t>GPU,vector,SIMD</a:t>
            </a:r>
            <a:r>
              <a:rPr lang="en-US" altLang="zh-CN" dirty="0"/>
              <a:t> </a:t>
            </a:r>
            <a:r>
              <a:rPr lang="zh-CN" altLang="en-US" dirty="0"/>
              <a:t>（补充）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0F9041-CA2F-407C-B850-811FF9951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902" y="4797864"/>
            <a:ext cx="3474584" cy="16112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2FDF1C-238B-46FF-B4C1-4D824F2B2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939" y="4895939"/>
            <a:ext cx="1019854" cy="14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854FC6-9E0C-4487-A5AA-D78376B7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79" y="1332170"/>
            <a:ext cx="4170488" cy="5438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99F405-0127-460A-9513-75287FE1C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917" y="1222466"/>
            <a:ext cx="3210974" cy="600063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8BD16F60-B0C6-4753-ADB5-8E10C82E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98"/>
            <a:ext cx="7484048" cy="4999147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硬件层次结构</a:t>
            </a:r>
          </a:p>
          <a:p>
            <a:pPr lvl="1"/>
            <a:r>
              <a:rPr lang="en-US" altLang="zh-CN" dirty="0"/>
              <a:t>SP: streaming processor</a:t>
            </a:r>
            <a:r>
              <a:rPr lang="zh-CN" altLang="en-US" dirty="0"/>
              <a:t>，一个计算核心</a:t>
            </a:r>
            <a:r>
              <a:rPr lang="en-US" altLang="zh-CN" dirty="0"/>
              <a:t>Core</a:t>
            </a:r>
            <a:r>
              <a:rPr lang="zh-CN" altLang="en-US" dirty="0"/>
              <a:t>，可以理解成</a:t>
            </a:r>
            <a:r>
              <a:rPr lang="en-US" altLang="zh-CN" dirty="0"/>
              <a:t>1</a:t>
            </a:r>
            <a:r>
              <a:rPr lang="zh-CN" altLang="en-US" dirty="0"/>
              <a:t>个小</a:t>
            </a:r>
            <a:r>
              <a:rPr lang="en-US" altLang="zh-CN" dirty="0"/>
              <a:t>CPU</a:t>
            </a:r>
            <a:r>
              <a:rPr lang="zh-CN" altLang="en-US" dirty="0"/>
              <a:t>，对应</a:t>
            </a:r>
            <a:r>
              <a:rPr lang="en-US" altLang="zh-CN" dirty="0"/>
              <a:t>1</a:t>
            </a:r>
            <a:r>
              <a:rPr lang="zh-CN" altLang="en-US" dirty="0"/>
              <a:t>个线程的计算</a:t>
            </a:r>
          </a:p>
          <a:p>
            <a:pPr lvl="1"/>
            <a:r>
              <a:rPr lang="en-US" altLang="zh-CN" dirty="0"/>
              <a:t>SM: streaming multiprocessor</a:t>
            </a:r>
            <a:r>
              <a:rPr lang="zh-CN" altLang="en-US" dirty="0"/>
              <a:t>，包含很多</a:t>
            </a:r>
            <a:r>
              <a:rPr lang="en-US" altLang="zh-CN" dirty="0"/>
              <a:t>SP</a:t>
            </a:r>
            <a:r>
              <a:rPr lang="zh-CN" altLang="en-US" dirty="0"/>
              <a:t>。</a:t>
            </a:r>
            <a:r>
              <a:rPr lang="en-US" altLang="zh-CN" dirty="0"/>
              <a:t>SM</a:t>
            </a:r>
            <a:r>
              <a:rPr lang="zh-CN" altLang="en-US" dirty="0"/>
              <a:t>的数量几十几百都可能，看架构。任务接受</a:t>
            </a:r>
            <a:r>
              <a:rPr lang="en-US" altLang="zh-CN" dirty="0"/>
              <a:t>SM</a:t>
            </a:r>
            <a:r>
              <a:rPr lang="zh-CN" altLang="en-US" dirty="0"/>
              <a:t>调度器调度，基本单位是</a:t>
            </a:r>
            <a:r>
              <a:rPr lang="en-US" altLang="zh-CN" dirty="0"/>
              <a:t>warp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线程）。运行时一个</a:t>
            </a:r>
            <a:r>
              <a:rPr lang="en-US" altLang="zh-CN" dirty="0"/>
              <a:t>SM</a:t>
            </a:r>
            <a:r>
              <a:rPr lang="zh-CN" altLang="en-US" dirty="0"/>
              <a:t>可以同时容纳多个</a:t>
            </a:r>
            <a:r>
              <a:rPr lang="en-US" altLang="zh-CN" dirty="0"/>
              <a:t>warp</a:t>
            </a:r>
          </a:p>
          <a:p>
            <a:pPr lvl="1"/>
            <a:r>
              <a:rPr lang="en-US" altLang="zh-CN" dirty="0"/>
              <a:t>Device</a:t>
            </a:r>
            <a:r>
              <a:rPr lang="zh-CN" altLang="en-US" dirty="0"/>
              <a:t>：指</a:t>
            </a:r>
            <a:r>
              <a:rPr lang="en-US" altLang="zh-CN" dirty="0"/>
              <a:t>GPU</a:t>
            </a:r>
            <a:r>
              <a:rPr lang="zh-CN" altLang="en-US" dirty="0"/>
              <a:t>板卡，可以有多个</a:t>
            </a:r>
            <a:r>
              <a:rPr lang="en-US" altLang="zh-CN" dirty="0"/>
              <a:t>SM</a:t>
            </a:r>
          </a:p>
          <a:p>
            <a:r>
              <a:rPr lang="en-US" altLang="zh-CN" dirty="0"/>
              <a:t>GPU</a:t>
            </a:r>
            <a:r>
              <a:rPr lang="zh-CN" altLang="en-US" dirty="0"/>
              <a:t>硬件层次结构</a:t>
            </a:r>
          </a:p>
          <a:p>
            <a:pPr lvl="1"/>
            <a:r>
              <a:rPr lang="en-US" altLang="zh-CN" dirty="0"/>
              <a:t>Thread</a:t>
            </a:r>
            <a:r>
              <a:rPr lang="zh-CN" altLang="en-US" dirty="0"/>
              <a:t>：一个线程，执行的最小粒度，映射到一个</a:t>
            </a:r>
            <a:r>
              <a:rPr lang="en-US" altLang="zh-CN" dirty="0"/>
              <a:t>core</a:t>
            </a:r>
            <a:r>
              <a:rPr lang="zh-CN" altLang="en-US" dirty="0"/>
              <a:t>中</a:t>
            </a:r>
          </a:p>
          <a:p>
            <a:pPr lvl="1"/>
            <a:r>
              <a:rPr lang="en-US" altLang="zh-CN" dirty="0"/>
              <a:t>Block</a:t>
            </a:r>
            <a:r>
              <a:rPr lang="zh-CN" altLang="en-US" dirty="0"/>
              <a:t>：包含很多个</a:t>
            </a:r>
            <a:r>
              <a:rPr lang="en-US" altLang="zh-CN" dirty="0"/>
              <a:t>thread</a:t>
            </a:r>
            <a:r>
              <a:rPr lang="zh-CN" altLang="en-US" dirty="0"/>
              <a:t>，</a:t>
            </a:r>
            <a:r>
              <a:rPr lang="en-US" altLang="zh-CN" dirty="0"/>
              <a:t>block</a:t>
            </a:r>
            <a:r>
              <a:rPr lang="zh-CN" altLang="en-US" dirty="0"/>
              <a:t>内共享</a:t>
            </a:r>
            <a:r>
              <a:rPr lang="en-US" altLang="zh-CN" dirty="0"/>
              <a:t>Inst. code</a:t>
            </a:r>
            <a:r>
              <a:rPr lang="zh-CN" altLang="en-US" dirty="0"/>
              <a:t>（</a:t>
            </a:r>
            <a:r>
              <a:rPr lang="en-US" altLang="zh-CN" dirty="0"/>
              <a:t>SIMT</a:t>
            </a:r>
            <a:r>
              <a:rPr lang="zh-CN" altLang="en-US" dirty="0"/>
              <a:t>），在执行时</a:t>
            </a:r>
            <a:r>
              <a:rPr lang="en-US" altLang="zh-CN" dirty="0"/>
              <a:t>block</a:t>
            </a:r>
            <a:r>
              <a:rPr lang="zh-CN" altLang="en-US" dirty="0"/>
              <a:t>会以</a:t>
            </a:r>
            <a:r>
              <a:rPr lang="en-US" altLang="zh-CN" dirty="0"/>
              <a:t>warp</a:t>
            </a:r>
            <a:r>
              <a:rPr lang="zh-CN" altLang="en-US" dirty="0"/>
              <a:t>的形式打包分发给空闲的</a:t>
            </a:r>
            <a:r>
              <a:rPr lang="en-US" altLang="zh-CN" dirty="0"/>
              <a:t>SM</a:t>
            </a:r>
            <a:r>
              <a:rPr lang="zh-CN" altLang="en-US" dirty="0"/>
              <a:t>上。通常</a:t>
            </a:r>
            <a:r>
              <a:rPr lang="en-US" altLang="zh-CN" dirty="0"/>
              <a:t>block</a:t>
            </a:r>
            <a:r>
              <a:rPr lang="zh-CN" altLang="en-US" dirty="0"/>
              <a:t>内线程数是</a:t>
            </a:r>
            <a:r>
              <a:rPr lang="en-US" altLang="zh-CN" dirty="0" err="1"/>
              <a:t>warpSize</a:t>
            </a:r>
            <a:r>
              <a:rPr lang="en-US" altLang="zh-CN" dirty="0"/>
              <a:t>(32)</a:t>
            </a:r>
            <a:r>
              <a:rPr lang="zh-CN" altLang="en-US" dirty="0"/>
              <a:t>的整数倍，以免线程束空闲</a:t>
            </a:r>
          </a:p>
          <a:p>
            <a:pPr lvl="1"/>
            <a:r>
              <a:rPr lang="en-US" altLang="zh-CN" dirty="0"/>
              <a:t>Grid</a:t>
            </a:r>
            <a:r>
              <a:rPr lang="zh-CN" altLang="en-US" dirty="0"/>
              <a:t>：包含多个</a:t>
            </a:r>
            <a:r>
              <a:rPr lang="en-US" altLang="zh-CN" dirty="0"/>
              <a:t>block</a:t>
            </a:r>
            <a:r>
              <a:rPr lang="zh-CN" altLang="en-US" dirty="0"/>
              <a:t>，用于更高层抽象。通常包含</a:t>
            </a:r>
            <a:r>
              <a:rPr lang="en-US" altLang="zh-CN" dirty="0"/>
              <a:t>block</a:t>
            </a:r>
            <a:r>
              <a:rPr lang="zh-CN" altLang="en-US" dirty="0"/>
              <a:t>的数量选择</a:t>
            </a:r>
            <a:r>
              <a:rPr lang="en-US" altLang="zh-CN" dirty="0"/>
              <a:t>SM</a:t>
            </a:r>
            <a:r>
              <a:rPr lang="zh-CN" altLang="en-US" dirty="0"/>
              <a:t>数量的整数倍，便于负载均衡</a:t>
            </a:r>
          </a:p>
          <a:p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914681E-1677-494F-9C8B-87E725EF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章：数据级并行</a:t>
            </a:r>
            <a:r>
              <a:rPr lang="en-US" altLang="zh-CN" dirty="0" err="1"/>
              <a:t>GPU,vector,SIMD</a:t>
            </a:r>
            <a:r>
              <a:rPr lang="en-US" altLang="zh-CN" dirty="0"/>
              <a:t> </a:t>
            </a:r>
            <a:r>
              <a:rPr lang="zh-CN" altLang="en-US" dirty="0"/>
              <a:t>（补充）</a:t>
            </a:r>
          </a:p>
        </p:txBody>
      </p:sp>
    </p:spTree>
    <p:extLst>
      <p:ext uri="{BB962C8B-B14F-4D97-AF65-F5344CB8AC3E}">
        <p14:creationId xmlns:p14="http://schemas.microsoft.com/office/powerpoint/2010/main" val="3873678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01DFBFF-E925-46B5-82C0-736D6FD89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99"/>
            <a:ext cx="7460796" cy="465446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en-US" altLang="zh-CN" dirty="0"/>
              <a:t>UMA/NUMA shared/distribute</a:t>
            </a:r>
          </a:p>
          <a:p>
            <a:pPr lvl="1"/>
            <a:r>
              <a:rPr lang="zh-CN" altLang="en-US" dirty="0"/>
              <a:t>提供线程级并行同时会产生通信开销，统一数据多份副本，造成缓存一致性问题与存储连续性问题，需要同步等</a:t>
            </a:r>
            <a:endParaRPr lang="en-US" altLang="zh-CN" dirty="0"/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缓存一致性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同一个数据多个副本，</a:t>
            </a:r>
            <a:r>
              <a:rPr lang="en-US" altLang="zh-CN" dirty="0">
                <a:solidFill>
                  <a:prstClr val="black"/>
                </a:solidFill>
              </a:rPr>
              <a:t>cache coherence</a:t>
            </a:r>
            <a:r>
              <a:rPr lang="zh-CN" altLang="en-US" dirty="0">
                <a:solidFill>
                  <a:prstClr val="black"/>
                </a:solidFill>
              </a:rPr>
              <a:t>通过一些手段（</a:t>
            </a:r>
            <a:r>
              <a:rPr lang="en-US" altLang="zh-CN" dirty="0">
                <a:solidFill>
                  <a:prstClr val="black"/>
                </a:solidFill>
              </a:rPr>
              <a:t>snoopy directory</a:t>
            </a:r>
            <a:r>
              <a:rPr lang="zh-CN" altLang="en-US" dirty="0">
                <a:solidFill>
                  <a:prstClr val="black"/>
                </a:solidFill>
              </a:rPr>
              <a:t>）保证同一个数据的信息在多个副本中正确传递</a:t>
            </a:r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存储连续性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存储相关指令执行对单核可以是乱序的，但多核协调的程序正确性需要对存储相关指令进行约束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5C4774C6-1D60-4083-875B-824983AE5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20" y="1300163"/>
            <a:ext cx="381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19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线程级并行（缓存一致性）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B97D547-19F8-4984-8369-4F88B029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25" y="1526495"/>
            <a:ext cx="7559772" cy="465455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5105C67-15E6-4EB1-9A40-FC045ECFC2A0}"/>
              </a:ext>
            </a:extLst>
          </p:cNvPr>
          <p:cNvSpPr txBox="1"/>
          <p:nvPr/>
        </p:nvSpPr>
        <p:spPr>
          <a:xfrm>
            <a:off x="9062357" y="2498271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/>
              <a:t>Snooping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2617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线程级并行（缓存一致性）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3E33404-E711-42BE-8FC4-801E7F241DF9}"/>
              </a:ext>
            </a:extLst>
          </p:cNvPr>
          <p:cNvSpPr txBox="1"/>
          <p:nvPr/>
        </p:nvSpPr>
        <p:spPr>
          <a:xfrm>
            <a:off x="9062357" y="2498271"/>
            <a:ext cx="172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Directory</a:t>
            </a:r>
            <a:endParaRPr lang="zh-CN" altLang="en-US" sz="32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3B9155C-97D1-4FE9-A81D-7C478896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0" y="1236797"/>
            <a:ext cx="7729474" cy="54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76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线程级并行（缓存一致性）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721878-83A9-4190-AC86-0BE4F43F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280396"/>
            <a:ext cx="7387046" cy="546738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3E33404-E711-42BE-8FC4-801E7F241DF9}"/>
              </a:ext>
            </a:extLst>
          </p:cNvPr>
          <p:cNvSpPr txBox="1"/>
          <p:nvPr/>
        </p:nvSpPr>
        <p:spPr>
          <a:xfrm>
            <a:off x="9062357" y="2498271"/>
            <a:ext cx="172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Directory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860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线程级并行（缓存一致性）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3E33404-E711-42BE-8FC4-801E7F241DF9}"/>
              </a:ext>
            </a:extLst>
          </p:cNvPr>
          <p:cNvSpPr txBox="1"/>
          <p:nvPr/>
        </p:nvSpPr>
        <p:spPr>
          <a:xfrm>
            <a:off x="9062357" y="2498271"/>
            <a:ext cx="172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Directory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49D27F-7D7C-4537-B604-D33D0A6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9" y="1326727"/>
            <a:ext cx="7353917" cy="5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如何去公平的衡量一个体系结构设计？</a:t>
            </a:r>
            <a:r>
              <a:rPr lang="en-US" altLang="zh-CN" dirty="0">
                <a:solidFill>
                  <a:srgbClr val="0033CC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Ch1</a:t>
            </a:r>
            <a:r>
              <a:rPr lang="en-US" altLang="zh-CN" dirty="0">
                <a:solidFill>
                  <a:srgbClr val="0033CC"/>
                </a:solidFill>
              </a:rPr>
              <a:t>)</a:t>
            </a: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memory</a:t>
            </a:r>
            <a:r>
              <a:rPr lang="zh-CN" altLang="en-US" kern="0" dirty="0"/>
              <a:t>部分？</a:t>
            </a:r>
            <a:r>
              <a:rPr lang="en-US" altLang="zh-CN" dirty="0"/>
              <a:t> (Ch2 Appx B)</a:t>
            </a:r>
            <a:endParaRPr lang="en-US" altLang="zh-CN" kern="0" dirty="0"/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CPU</a:t>
            </a:r>
            <a:r>
              <a:rPr lang="zh-CN" altLang="en-US" kern="0" dirty="0"/>
              <a:t>部分</a:t>
            </a:r>
            <a:r>
              <a:rPr lang="en-US" altLang="zh-CN" kern="0" dirty="0"/>
              <a:t>? </a:t>
            </a:r>
            <a:r>
              <a:rPr lang="en-US" altLang="zh-CN" dirty="0"/>
              <a:t>(Ch3, 4, 5 Appx C)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</a:t>
            </a:r>
            <a:r>
              <a:rPr lang="zh-CN" altLang="en-US" kern="0" dirty="0">
                <a:solidFill>
                  <a:srgbClr val="0033CC"/>
                </a:solidFill>
              </a:rPr>
              <a:t>：量化分析，对系统建模，抽象成小学应用题</a:t>
            </a:r>
            <a:endParaRPr lang="en-US" altLang="zh-CN" kern="0" dirty="0">
              <a:solidFill>
                <a:srgbClr val="0033CC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0C875A-4FB1-4D7D-9E2B-22DFDD02C2EA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EF7A7C-797D-496F-B9EE-AC795B52BF52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8D7F14-5822-4F6F-AF3F-1EA0C89657C4}"/>
              </a:ext>
            </a:extLst>
          </p:cNvPr>
          <p:cNvSpPr/>
          <p:nvPr/>
        </p:nvSpPr>
        <p:spPr>
          <a:xfrm>
            <a:off x="7935684" y="1690462"/>
            <a:ext cx="2604408" cy="1200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CPU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82DA4C-3A50-4233-93C4-73E585363D42}"/>
              </a:ext>
            </a:extLst>
          </p:cNvPr>
          <p:cNvSpPr/>
          <p:nvPr/>
        </p:nvSpPr>
        <p:spPr>
          <a:xfrm>
            <a:off x="7935684" y="3287032"/>
            <a:ext cx="2604409" cy="25136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Memory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7AFFF266-5666-43BF-A637-5701D5AD9A3A}"/>
              </a:ext>
            </a:extLst>
          </p:cNvPr>
          <p:cNvSpPr/>
          <p:nvPr/>
        </p:nvSpPr>
        <p:spPr>
          <a:xfrm>
            <a:off x="9154204" y="2904672"/>
            <a:ext cx="167367" cy="368299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03DD14-C555-4891-9B66-A9FB8B464405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9AF799F0-B1A4-4031-B686-14954BD2653C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2ECC7B07-4347-4374-A80F-B6FE1651300A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25A338-FC7F-459F-AEF6-D2055299176F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67800D-EC34-4A6B-B160-37F1D8F8BB2E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8D05BA-5B05-4816-87EC-D9D204C8E7E3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cache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13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4BB93B-C81D-47DB-AAEE-C90B9358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Tip</a:t>
            </a:r>
          </a:p>
          <a:p>
            <a:pPr lvl="1"/>
            <a:r>
              <a:rPr lang="zh-CN" altLang="en-US" dirty="0"/>
              <a:t>了解同步相关的硬件指令含义</a:t>
            </a:r>
            <a:endParaRPr lang="en-US" altLang="zh-CN" dirty="0"/>
          </a:p>
          <a:p>
            <a:pPr lvl="1"/>
            <a:r>
              <a:rPr lang="zh-CN" altLang="en-US" dirty="0"/>
              <a:t>计算题抄在</a:t>
            </a:r>
            <a:r>
              <a:rPr lang="en-US" altLang="zh-CN" dirty="0"/>
              <a:t>A4</a:t>
            </a:r>
            <a:r>
              <a:rPr lang="zh-CN" altLang="en-US" dirty="0"/>
              <a:t>纸上参考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线程级并行（同步）</a:t>
            </a:r>
          </a:p>
        </p:txBody>
      </p:sp>
    </p:spTree>
    <p:extLst>
      <p:ext uri="{BB962C8B-B14F-4D97-AF65-F5344CB8AC3E}">
        <p14:creationId xmlns:p14="http://schemas.microsoft.com/office/powerpoint/2010/main" val="3416775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259CB10B-9A37-44D3-973D-5D48A888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396" y="1522413"/>
            <a:ext cx="7311207" cy="4654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线程级并行（访存一致性）</a:t>
            </a:r>
          </a:p>
        </p:txBody>
      </p:sp>
    </p:spTree>
    <p:extLst>
      <p:ext uri="{BB962C8B-B14F-4D97-AF65-F5344CB8AC3E}">
        <p14:creationId xmlns:p14="http://schemas.microsoft.com/office/powerpoint/2010/main" val="254083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5F5408-E233-4152-9AEA-23B18A21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线程级并行（访存一致性）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E2F3B5-0E5A-4904-8A2E-4EEEFE69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23" y="1406959"/>
            <a:ext cx="7167647" cy="52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691822-C243-43BF-85F0-E96CFF2E8834}"/>
              </a:ext>
            </a:extLst>
          </p:cNvPr>
          <p:cNvSpPr/>
          <p:nvPr/>
        </p:nvSpPr>
        <p:spPr>
          <a:xfrm>
            <a:off x="11103428" y="6401567"/>
            <a:ext cx="616404" cy="236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961670-37CB-449D-AD48-5FEE47417CC4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B1A653-041F-4223-BCF9-07259D4AAE45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如何去公平的衡量一个体系结构设计？</a:t>
            </a:r>
            <a:r>
              <a:rPr lang="en-US" altLang="zh-CN" dirty="0"/>
              <a:t>(Ch1)</a:t>
            </a:r>
          </a:p>
          <a:p>
            <a:r>
              <a:rPr lang="zh-CN" altLang="en-US" kern="0" dirty="0">
                <a:solidFill>
                  <a:srgbClr val="0033CC"/>
                </a:solidFill>
              </a:rPr>
              <a:t>如何去优化</a:t>
            </a:r>
            <a:r>
              <a:rPr lang="en-US" altLang="zh-CN" kern="0" dirty="0">
                <a:solidFill>
                  <a:srgbClr val="0033CC"/>
                </a:solidFill>
              </a:rPr>
              <a:t>memory</a:t>
            </a:r>
            <a:r>
              <a:rPr lang="zh-CN" altLang="en-US" kern="0" dirty="0">
                <a:solidFill>
                  <a:srgbClr val="0033CC"/>
                </a:solidFill>
              </a:rPr>
              <a:t>部分？</a:t>
            </a:r>
            <a:r>
              <a:rPr lang="en-US" altLang="zh-CN" dirty="0">
                <a:solidFill>
                  <a:srgbClr val="0033CC"/>
                </a:solidFill>
              </a:rPr>
              <a:t> (</a:t>
            </a:r>
            <a:r>
              <a:rPr lang="en-US" altLang="zh-CN" dirty="0">
                <a:solidFill>
                  <a:srgbClr val="FF0000"/>
                </a:solidFill>
              </a:rPr>
              <a:t>Ch2</a:t>
            </a:r>
            <a:r>
              <a:rPr lang="en-US" altLang="zh-CN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Appx B</a:t>
            </a:r>
            <a:r>
              <a:rPr lang="en-US" altLang="zh-CN" dirty="0">
                <a:solidFill>
                  <a:srgbClr val="0033CC"/>
                </a:solidFill>
              </a:rPr>
              <a:t>)</a:t>
            </a:r>
            <a:endParaRPr lang="en-US" altLang="zh-CN" kern="0" dirty="0">
              <a:solidFill>
                <a:srgbClr val="0033CC"/>
              </a:solidFill>
            </a:endParaRP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CPU</a:t>
            </a:r>
            <a:r>
              <a:rPr lang="zh-CN" altLang="en-US" kern="0" dirty="0"/>
              <a:t>部分</a:t>
            </a:r>
            <a:r>
              <a:rPr lang="en-US" altLang="zh-CN" kern="0" dirty="0"/>
              <a:t>? </a:t>
            </a:r>
            <a:r>
              <a:rPr lang="en-US" altLang="zh-CN" dirty="0"/>
              <a:t>(Ch3, 4, 5 Appx C)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Answer: </a:t>
            </a:r>
            <a:r>
              <a:rPr lang="zh-CN" altLang="en-US" kern="0" dirty="0">
                <a:solidFill>
                  <a:srgbClr val="0033CC"/>
                </a:solidFill>
              </a:rPr>
              <a:t>在</a:t>
            </a:r>
            <a:r>
              <a:rPr lang="en-US" altLang="zh-CN" kern="0" dirty="0">
                <a:solidFill>
                  <a:srgbClr val="0033CC"/>
                </a:solidFill>
              </a:rPr>
              <a:t>CPU</a:t>
            </a:r>
            <a:r>
              <a:rPr lang="zh-CN" altLang="en-US" kern="0" dirty="0">
                <a:solidFill>
                  <a:srgbClr val="0033CC"/>
                </a:solidFill>
              </a:rPr>
              <a:t>和</a:t>
            </a:r>
            <a:r>
              <a:rPr lang="en-US" altLang="zh-CN" kern="0" dirty="0">
                <a:solidFill>
                  <a:srgbClr val="0033CC"/>
                </a:solidFill>
              </a:rPr>
              <a:t>memory</a:t>
            </a:r>
            <a:r>
              <a:rPr lang="zh-CN" altLang="en-US" kern="0" dirty="0">
                <a:solidFill>
                  <a:srgbClr val="0033CC"/>
                </a:solidFill>
              </a:rPr>
              <a:t>之间增加</a:t>
            </a:r>
            <a:r>
              <a:rPr lang="en-US" altLang="zh-CN" kern="0" dirty="0">
                <a:solidFill>
                  <a:srgbClr val="0033CC"/>
                </a:solidFill>
              </a:rPr>
              <a:t>cache</a:t>
            </a:r>
            <a:r>
              <a:rPr lang="zh-CN" altLang="en-US" kern="0" dirty="0">
                <a:solidFill>
                  <a:srgbClr val="0033CC"/>
                </a:solidFill>
              </a:rPr>
              <a:t>，</a:t>
            </a:r>
            <a:r>
              <a:rPr lang="en-US" altLang="zh-CN" kern="0" dirty="0">
                <a:solidFill>
                  <a:srgbClr val="0033CC"/>
                </a:solidFill>
              </a:rPr>
              <a:t>cache</a:t>
            </a:r>
            <a:r>
              <a:rPr lang="zh-CN" altLang="en-US" kern="0" dirty="0">
                <a:solidFill>
                  <a:srgbClr val="0033CC"/>
                </a:solidFill>
              </a:rPr>
              <a:t>优化，</a:t>
            </a:r>
            <a:r>
              <a:rPr lang="en-US" altLang="zh-CN" kern="0" dirty="0">
                <a:solidFill>
                  <a:srgbClr val="0033CC"/>
                </a:solidFill>
              </a:rPr>
              <a:t>memory</a:t>
            </a:r>
            <a:r>
              <a:rPr lang="zh-CN" altLang="en-US" kern="0" dirty="0">
                <a:solidFill>
                  <a:srgbClr val="0033CC"/>
                </a:solidFill>
              </a:rPr>
              <a:t>分</a:t>
            </a:r>
            <a:r>
              <a:rPr lang="en-US" altLang="zh-CN" kern="0" dirty="0">
                <a:solidFill>
                  <a:srgbClr val="0033CC"/>
                </a:solidFill>
              </a:rPr>
              <a:t>bank</a:t>
            </a:r>
            <a:r>
              <a:rPr lang="zh-CN" altLang="en-US" kern="0" dirty="0">
                <a:solidFill>
                  <a:srgbClr val="0033CC"/>
                </a:solidFill>
              </a:rPr>
              <a:t>交叠</a:t>
            </a:r>
            <a:endParaRPr lang="en-US" altLang="zh-CN" kern="0" dirty="0">
              <a:solidFill>
                <a:srgbClr val="0033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224943-0A0C-4ACC-BACD-DC3C45C442D8}"/>
              </a:ext>
            </a:extLst>
          </p:cNvPr>
          <p:cNvSpPr/>
          <p:nvPr/>
        </p:nvSpPr>
        <p:spPr>
          <a:xfrm>
            <a:off x="7935684" y="1690462"/>
            <a:ext cx="2604408" cy="1200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CPU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E6F01-C821-47B0-B804-F407DFD1580A}"/>
              </a:ext>
            </a:extLst>
          </p:cNvPr>
          <p:cNvSpPr/>
          <p:nvPr/>
        </p:nvSpPr>
        <p:spPr>
          <a:xfrm>
            <a:off x="7870373" y="4910818"/>
            <a:ext cx="542926" cy="889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bank0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9AC00F5D-6D03-452E-9664-16A24CDD8326}"/>
              </a:ext>
            </a:extLst>
          </p:cNvPr>
          <p:cNvSpPr/>
          <p:nvPr/>
        </p:nvSpPr>
        <p:spPr>
          <a:xfrm>
            <a:off x="9099097" y="2915105"/>
            <a:ext cx="273503" cy="368299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A1F3F6-4C44-4E65-B4EB-26EC73BC0912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81B3F2-6911-4A49-9424-F1B3969BC2DE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A5182AD-B0AF-4C48-BF79-6EB48942C540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32394-FBC2-41A6-B47C-4895C991449B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76B13-E5AC-402C-979B-EAC4F09DCDCD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B4ED8D-54BA-4D4E-9956-0E2CA6A46FB6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cache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A2EA8B-FBBE-4FB8-A4A9-EBFC340348A9}"/>
              </a:ext>
            </a:extLst>
          </p:cNvPr>
          <p:cNvSpPr/>
          <p:nvPr/>
        </p:nvSpPr>
        <p:spPr>
          <a:xfrm>
            <a:off x="7947932" y="3320145"/>
            <a:ext cx="2604408" cy="10355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8" name="箭头: 上下 27">
            <a:extLst>
              <a:ext uri="{FF2B5EF4-FFF2-40B4-BE49-F238E27FC236}">
                <a16:creationId xmlns:a16="http://schemas.microsoft.com/office/drawing/2014/main" id="{2F171C72-2C6B-4ECF-85EF-7FDEA00AA539}"/>
              </a:ext>
            </a:extLst>
          </p:cNvPr>
          <p:cNvSpPr/>
          <p:nvPr/>
        </p:nvSpPr>
        <p:spPr>
          <a:xfrm>
            <a:off x="9152166" y="4387849"/>
            <a:ext cx="167367" cy="440871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FC442F-A40B-488F-A42C-892151467755}"/>
              </a:ext>
            </a:extLst>
          </p:cNvPr>
          <p:cNvSpPr/>
          <p:nvPr/>
        </p:nvSpPr>
        <p:spPr>
          <a:xfrm>
            <a:off x="8070397" y="3548656"/>
            <a:ext cx="1053194" cy="604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set0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B32AAE-80C6-41C9-BF5C-7022BE50476A}"/>
              </a:ext>
            </a:extLst>
          </p:cNvPr>
          <p:cNvSpPr/>
          <p:nvPr/>
        </p:nvSpPr>
        <p:spPr>
          <a:xfrm>
            <a:off x="9372600" y="3535477"/>
            <a:ext cx="1053194" cy="604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set1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A59291-960B-4C90-BD41-5D6EDCD2CD69}"/>
              </a:ext>
            </a:extLst>
          </p:cNvPr>
          <p:cNvSpPr/>
          <p:nvPr/>
        </p:nvSpPr>
        <p:spPr>
          <a:xfrm>
            <a:off x="8556171" y="4910818"/>
            <a:ext cx="542926" cy="889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bank1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04FEAF-F050-4863-8EFE-EE82AB18038F}"/>
              </a:ext>
            </a:extLst>
          </p:cNvPr>
          <p:cNvSpPr/>
          <p:nvPr/>
        </p:nvSpPr>
        <p:spPr>
          <a:xfrm>
            <a:off x="9235848" y="4910818"/>
            <a:ext cx="542926" cy="889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bank2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48885D-8D18-4065-AA77-0551D9CFF1AA}"/>
              </a:ext>
            </a:extLst>
          </p:cNvPr>
          <p:cNvSpPr/>
          <p:nvPr/>
        </p:nvSpPr>
        <p:spPr>
          <a:xfrm>
            <a:off x="9954305" y="4910818"/>
            <a:ext cx="542926" cy="889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bank3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8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7961670-37CB-449D-AD48-5FEE47417CC4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B1A653-041F-4223-BCF9-07259D4AAE45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3931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如何去公平的衡量一个体系结构设计？</a:t>
            </a:r>
            <a:r>
              <a:rPr lang="en-US" altLang="zh-CN" dirty="0"/>
              <a:t>(Ch1)</a:t>
            </a: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memory</a:t>
            </a:r>
            <a:r>
              <a:rPr lang="zh-CN" altLang="en-US" kern="0" dirty="0"/>
              <a:t>部分？</a:t>
            </a:r>
            <a:r>
              <a:rPr lang="en-US" altLang="zh-CN" dirty="0"/>
              <a:t> (Ch2 Appx B)</a:t>
            </a:r>
            <a:endParaRPr lang="en-US" altLang="zh-CN" kern="0" dirty="0"/>
          </a:p>
          <a:p>
            <a:r>
              <a:rPr lang="zh-CN" altLang="en-US" kern="0" dirty="0">
                <a:solidFill>
                  <a:srgbClr val="0033CC"/>
                </a:solidFill>
              </a:rPr>
              <a:t>如何去优化</a:t>
            </a:r>
            <a:r>
              <a:rPr lang="en-US" altLang="zh-CN" kern="0" dirty="0">
                <a:solidFill>
                  <a:srgbClr val="0033CC"/>
                </a:solidFill>
              </a:rPr>
              <a:t>CPU</a:t>
            </a:r>
            <a:r>
              <a:rPr lang="zh-CN" altLang="en-US" kern="0" dirty="0">
                <a:solidFill>
                  <a:srgbClr val="0033CC"/>
                </a:solidFill>
              </a:rPr>
              <a:t>部分</a:t>
            </a:r>
            <a:r>
              <a:rPr lang="en-US" altLang="zh-CN" kern="0" dirty="0">
                <a:solidFill>
                  <a:srgbClr val="0033CC"/>
                </a:solidFill>
              </a:rPr>
              <a:t>? </a:t>
            </a:r>
            <a:r>
              <a:rPr lang="en-US" altLang="zh-CN" dirty="0">
                <a:solidFill>
                  <a:srgbClr val="0033CC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Ch3</a:t>
            </a:r>
            <a:r>
              <a:rPr lang="en-US" altLang="zh-CN" dirty="0">
                <a:solidFill>
                  <a:srgbClr val="0033CC"/>
                </a:solidFill>
              </a:rPr>
              <a:t>, 4, 5 Appx 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>
                <a:solidFill>
                  <a:srgbClr val="0033CC"/>
                </a:solidFill>
              </a:rPr>
              <a:t>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Answer: </a:t>
            </a:r>
            <a:r>
              <a:rPr lang="zh-CN" altLang="en-US" kern="0" dirty="0">
                <a:solidFill>
                  <a:srgbClr val="0033CC"/>
                </a:solidFill>
              </a:rPr>
              <a:t>流水线</a:t>
            </a:r>
            <a:endParaRPr lang="en-US" altLang="zh-CN" kern="0" dirty="0">
              <a:solidFill>
                <a:srgbClr val="0033CC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0033CC"/>
                </a:solidFill>
              </a:rPr>
              <a:t>引入的问题：控制冲突，结构冲突，数据冲突</a:t>
            </a:r>
            <a:endParaRPr lang="en-US" altLang="zh-CN" kern="0" dirty="0">
              <a:solidFill>
                <a:srgbClr val="0033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224943-0A0C-4ACC-BACD-DC3C45C442D8}"/>
              </a:ext>
            </a:extLst>
          </p:cNvPr>
          <p:cNvSpPr/>
          <p:nvPr/>
        </p:nvSpPr>
        <p:spPr>
          <a:xfrm>
            <a:off x="7935684" y="1690462"/>
            <a:ext cx="2604408" cy="1200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E6F01-C821-47B0-B804-F407DFD1580A}"/>
              </a:ext>
            </a:extLst>
          </p:cNvPr>
          <p:cNvSpPr/>
          <p:nvPr/>
        </p:nvSpPr>
        <p:spPr>
          <a:xfrm>
            <a:off x="7935684" y="3287032"/>
            <a:ext cx="2604409" cy="25136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Memory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9AC00F5D-6D03-452E-9664-16A24CDD8326}"/>
              </a:ext>
            </a:extLst>
          </p:cNvPr>
          <p:cNvSpPr/>
          <p:nvPr/>
        </p:nvSpPr>
        <p:spPr>
          <a:xfrm>
            <a:off x="9154204" y="2904672"/>
            <a:ext cx="167367" cy="368299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A1F3F6-4C44-4E65-B4EB-26EC73BC0912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81B3F2-6911-4A49-9424-F1B3969BC2DE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A5182AD-B0AF-4C48-BF79-6EB48942C540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32394-FBC2-41A6-B47C-4895C991449B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76B13-E5AC-402C-979B-EAC4F09DCDCD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B4ED8D-54BA-4D4E-9956-0E2CA6A46FB6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cache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0DB9F4-D815-4EBB-8E38-C4AC3964E94E}"/>
              </a:ext>
            </a:extLst>
          </p:cNvPr>
          <p:cNvSpPr/>
          <p:nvPr/>
        </p:nvSpPr>
        <p:spPr>
          <a:xfrm>
            <a:off x="8256134" y="1946048"/>
            <a:ext cx="365354" cy="576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F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5977DD-85E0-4034-AF70-CEE1C8A52A60}"/>
              </a:ext>
            </a:extLst>
          </p:cNvPr>
          <p:cNvSpPr/>
          <p:nvPr/>
        </p:nvSpPr>
        <p:spPr>
          <a:xfrm>
            <a:off x="8634751" y="1946047"/>
            <a:ext cx="365354" cy="576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D1CD08-342F-4686-8A9B-EEFA3159E94B}"/>
              </a:ext>
            </a:extLst>
          </p:cNvPr>
          <p:cNvSpPr/>
          <p:nvPr/>
        </p:nvSpPr>
        <p:spPr>
          <a:xfrm>
            <a:off x="9000101" y="1946047"/>
            <a:ext cx="365354" cy="576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X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0785A5-9B00-4878-B409-67BCF7AAC08B}"/>
              </a:ext>
            </a:extLst>
          </p:cNvPr>
          <p:cNvSpPr/>
          <p:nvPr/>
        </p:nvSpPr>
        <p:spPr>
          <a:xfrm>
            <a:off x="9365455" y="1946047"/>
            <a:ext cx="365354" cy="576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M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D3900B6-592C-48EF-8ECF-96A15E025CA5}"/>
              </a:ext>
            </a:extLst>
          </p:cNvPr>
          <p:cNvSpPr/>
          <p:nvPr/>
        </p:nvSpPr>
        <p:spPr>
          <a:xfrm>
            <a:off x="9730805" y="1946047"/>
            <a:ext cx="365354" cy="576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3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7961670-37CB-449D-AD48-5FEE47417CC4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B1A653-041F-4223-BCF9-07259D4AAE45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057"/>
            <a:ext cx="10515600" cy="747470"/>
          </a:xfrm>
        </p:spPr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3931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如何去公平的衡量一个体系结构设计？</a:t>
            </a:r>
            <a:r>
              <a:rPr lang="en-US" altLang="zh-CN" dirty="0"/>
              <a:t>(Ch1)</a:t>
            </a: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memory</a:t>
            </a:r>
            <a:r>
              <a:rPr lang="zh-CN" altLang="en-US" kern="0" dirty="0"/>
              <a:t>部分？</a:t>
            </a:r>
            <a:r>
              <a:rPr lang="en-US" altLang="zh-CN" dirty="0"/>
              <a:t> (Ch2 Appx B)</a:t>
            </a:r>
            <a:endParaRPr lang="en-US" altLang="zh-CN" kern="0" dirty="0"/>
          </a:p>
          <a:p>
            <a:r>
              <a:rPr lang="zh-CN" altLang="en-US" kern="0" dirty="0">
                <a:solidFill>
                  <a:srgbClr val="0033CC"/>
                </a:solidFill>
              </a:rPr>
              <a:t>如何去优化</a:t>
            </a:r>
            <a:r>
              <a:rPr lang="en-US" altLang="zh-CN" kern="0" dirty="0">
                <a:solidFill>
                  <a:srgbClr val="0033CC"/>
                </a:solidFill>
              </a:rPr>
              <a:t>CPU</a:t>
            </a:r>
            <a:r>
              <a:rPr lang="zh-CN" altLang="en-US" kern="0" dirty="0">
                <a:solidFill>
                  <a:srgbClr val="0033CC"/>
                </a:solidFill>
              </a:rPr>
              <a:t>部分</a:t>
            </a:r>
            <a:r>
              <a:rPr lang="en-US" altLang="zh-CN" kern="0" dirty="0">
                <a:solidFill>
                  <a:srgbClr val="0033CC"/>
                </a:solidFill>
              </a:rPr>
              <a:t>? </a:t>
            </a:r>
            <a:r>
              <a:rPr lang="en-US" altLang="zh-CN" dirty="0">
                <a:solidFill>
                  <a:srgbClr val="0033CC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Ch3</a:t>
            </a:r>
            <a:r>
              <a:rPr lang="en-US" altLang="zh-CN" dirty="0">
                <a:solidFill>
                  <a:srgbClr val="0033CC"/>
                </a:solidFill>
              </a:rPr>
              <a:t>, 4, 5 Appx C)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Answer: </a:t>
            </a:r>
            <a:r>
              <a:rPr lang="zh-CN" altLang="en-US" kern="0" dirty="0">
                <a:solidFill>
                  <a:srgbClr val="0033CC"/>
                </a:solidFill>
              </a:rPr>
              <a:t>流水线，动态调度，分支预测，投机，多发射，多线程，提高执行效率</a:t>
            </a:r>
            <a:endParaRPr lang="en-US" altLang="zh-CN" kern="0" dirty="0">
              <a:solidFill>
                <a:srgbClr val="0033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224943-0A0C-4ACC-BACD-DC3C45C442D8}"/>
              </a:ext>
            </a:extLst>
          </p:cNvPr>
          <p:cNvSpPr/>
          <p:nvPr/>
        </p:nvSpPr>
        <p:spPr>
          <a:xfrm>
            <a:off x="7935684" y="1690462"/>
            <a:ext cx="2604408" cy="26470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E6F01-C821-47B0-B804-F407DFD1580A}"/>
              </a:ext>
            </a:extLst>
          </p:cNvPr>
          <p:cNvSpPr/>
          <p:nvPr/>
        </p:nvSpPr>
        <p:spPr>
          <a:xfrm>
            <a:off x="7935684" y="4743450"/>
            <a:ext cx="2604409" cy="1057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Memory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9AC00F5D-6D03-452E-9664-16A24CDD8326}"/>
              </a:ext>
            </a:extLst>
          </p:cNvPr>
          <p:cNvSpPr/>
          <p:nvPr/>
        </p:nvSpPr>
        <p:spPr>
          <a:xfrm>
            <a:off x="9154204" y="4337504"/>
            <a:ext cx="167367" cy="368299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A1F3F6-4C44-4E65-B4EB-26EC73BC0912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81B3F2-6911-4A49-9424-F1B3969BC2DE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A5182AD-B0AF-4C48-BF79-6EB48942C540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32394-FBC2-41A6-B47C-4895C991449B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76B13-E5AC-402C-979B-EAC4F09DCDCD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B4ED8D-54BA-4D4E-9956-0E2CA6A46FB6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cache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0DB9F4-D815-4EBB-8E38-C4AC3964E94E}"/>
              </a:ext>
            </a:extLst>
          </p:cNvPr>
          <p:cNvSpPr/>
          <p:nvPr/>
        </p:nvSpPr>
        <p:spPr>
          <a:xfrm>
            <a:off x="8170407" y="2676752"/>
            <a:ext cx="279629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2D40EF-EE69-49E2-AD74-31BA05587167}"/>
              </a:ext>
            </a:extLst>
          </p:cNvPr>
          <p:cNvSpPr/>
          <p:nvPr/>
        </p:nvSpPr>
        <p:spPr>
          <a:xfrm>
            <a:off x="8170407" y="3232490"/>
            <a:ext cx="279629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27994E2-0F71-419D-99CA-5EE8F08E8C14}"/>
              </a:ext>
            </a:extLst>
          </p:cNvPr>
          <p:cNvSpPr/>
          <p:nvPr/>
        </p:nvSpPr>
        <p:spPr>
          <a:xfrm>
            <a:off x="8770481" y="2542598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6F780C-2186-4BB4-802F-845A7D68D1AA}"/>
              </a:ext>
            </a:extLst>
          </p:cNvPr>
          <p:cNvSpPr/>
          <p:nvPr/>
        </p:nvSpPr>
        <p:spPr>
          <a:xfrm>
            <a:off x="8785788" y="3106954"/>
            <a:ext cx="807247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MUL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89E6371-3561-4FD5-A611-F45AF8CC66F9}"/>
              </a:ext>
            </a:extLst>
          </p:cNvPr>
          <p:cNvSpPr/>
          <p:nvPr/>
        </p:nvSpPr>
        <p:spPr>
          <a:xfrm>
            <a:off x="8785788" y="3671310"/>
            <a:ext cx="807247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DIV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BE5BBF-9CB4-487E-A9BF-EDEB6272EF5E}"/>
              </a:ext>
            </a:extLst>
          </p:cNvPr>
          <p:cNvSpPr/>
          <p:nvPr/>
        </p:nvSpPr>
        <p:spPr>
          <a:xfrm>
            <a:off x="8750581" y="1978242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161850-7F88-400D-948E-9132B75662F3}"/>
              </a:ext>
            </a:extLst>
          </p:cNvPr>
          <p:cNvCxnSpPr>
            <a:stCxn id="17" idx="3"/>
            <a:endCxn id="29" idx="1"/>
          </p:cNvCxnSpPr>
          <p:nvPr/>
        </p:nvCxnSpPr>
        <p:spPr>
          <a:xfrm flipV="1">
            <a:off x="8450036" y="2174752"/>
            <a:ext cx="300545" cy="69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C0C7694-66DE-4463-8496-BA8C635AEBB1}"/>
              </a:ext>
            </a:extLst>
          </p:cNvPr>
          <p:cNvCxnSpPr>
            <a:stCxn id="26" idx="1"/>
            <a:endCxn id="17" idx="3"/>
          </p:cNvCxnSpPr>
          <p:nvPr/>
        </p:nvCxnSpPr>
        <p:spPr>
          <a:xfrm flipH="1">
            <a:off x="8450036" y="2739108"/>
            <a:ext cx="320445" cy="13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8051D1E-0956-49DA-8700-1BB6D137D18C}"/>
              </a:ext>
            </a:extLst>
          </p:cNvPr>
          <p:cNvCxnSpPr>
            <a:stCxn id="27" idx="1"/>
            <a:endCxn id="17" idx="3"/>
          </p:cNvCxnSpPr>
          <p:nvPr/>
        </p:nvCxnSpPr>
        <p:spPr>
          <a:xfrm flipH="1" flipV="1">
            <a:off x="8450036" y="2873262"/>
            <a:ext cx="335752" cy="430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19D86EF-83D0-4F9B-956E-9920224D03F8}"/>
              </a:ext>
            </a:extLst>
          </p:cNvPr>
          <p:cNvCxnSpPr>
            <a:stCxn id="28" idx="1"/>
            <a:endCxn id="17" idx="3"/>
          </p:cNvCxnSpPr>
          <p:nvPr/>
        </p:nvCxnSpPr>
        <p:spPr>
          <a:xfrm flipH="1" flipV="1">
            <a:off x="8450036" y="2873262"/>
            <a:ext cx="335752" cy="994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965F78D-6938-4BF7-90D3-2CC480EDA4E7}"/>
              </a:ext>
            </a:extLst>
          </p:cNvPr>
          <p:cNvCxnSpPr>
            <a:stCxn id="29" idx="1"/>
            <a:endCxn id="25" idx="3"/>
          </p:cNvCxnSpPr>
          <p:nvPr/>
        </p:nvCxnSpPr>
        <p:spPr>
          <a:xfrm flipH="1">
            <a:off x="8450036" y="2174752"/>
            <a:ext cx="300545" cy="125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E133188-DFCA-479A-A16C-FEEBFA3584C6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8450036" y="2739108"/>
            <a:ext cx="320445" cy="689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51D43C8-65E0-484D-AA6F-D0483BF0CDCE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flipH="1">
            <a:off x="8450036" y="3303464"/>
            <a:ext cx="335752" cy="125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916B091-2BA3-4563-A169-5317852C40EF}"/>
              </a:ext>
            </a:extLst>
          </p:cNvPr>
          <p:cNvCxnSpPr>
            <a:stCxn id="28" idx="1"/>
            <a:endCxn id="25" idx="3"/>
          </p:cNvCxnSpPr>
          <p:nvPr/>
        </p:nvCxnSpPr>
        <p:spPr>
          <a:xfrm flipH="1" flipV="1">
            <a:off x="8450036" y="3429000"/>
            <a:ext cx="335752" cy="438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08F9C45-5CC7-4A78-9E63-8FA6502880A5}"/>
              </a:ext>
            </a:extLst>
          </p:cNvPr>
          <p:cNvSpPr/>
          <p:nvPr/>
        </p:nvSpPr>
        <p:spPr>
          <a:xfrm>
            <a:off x="9733356" y="2275156"/>
            <a:ext cx="708938" cy="534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Regs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F05CB78-1810-4636-B2C1-30A319A3BF81}"/>
              </a:ext>
            </a:extLst>
          </p:cNvPr>
          <p:cNvSpPr/>
          <p:nvPr/>
        </p:nvSpPr>
        <p:spPr>
          <a:xfrm>
            <a:off x="9733356" y="3036021"/>
            <a:ext cx="708938" cy="534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ROB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7961670-37CB-449D-AD48-5FEE47417CC4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B1A653-041F-4223-BCF9-07259D4AAE45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057"/>
            <a:ext cx="10515600" cy="747470"/>
          </a:xfrm>
        </p:spPr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3931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如何去公平的衡量一个体系结构设计？</a:t>
            </a:r>
            <a:r>
              <a:rPr lang="en-US" altLang="zh-CN" dirty="0"/>
              <a:t>(Ch1)</a:t>
            </a: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memory</a:t>
            </a:r>
            <a:r>
              <a:rPr lang="zh-CN" altLang="en-US" kern="0" dirty="0"/>
              <a:t>部分？</a:t>
            </a:r>
            <a:r>
              <a:rPr lang="en-US" altLang="zh-CN" dirty="0"/>
              <a:t> (Ch2 Appx B)</a:t>
            </a:r>
            <a:endParaRPr lang="en-US" altLang="zh-CN" kern="0" dirty="0"/>
          </a:p>
          <a:p>
            <a:r>
              <a:rPr lang="zh-CN" altLang="en-US" kern="0" dirty="0">
                <a:solidFill>
                  <a:srgbClr val="0033CC"/>
                </a:solidFill>
              </a:rPr>
              <a:t>如何去优化</a:t>
            </a:r>
            <a:r>
              <a:rPr lang="en-US" altLang="zh-CN" kern="0" dirty="0">
                <a:solidFill>
                  <a:srgbClr val="0033CC"/>
                </a:solidFill>
              </a:rPr>
              <a:t>CPU</a:t>
            </a:r>
            <a:r>
              <a:rPr lang="zh-CN" altLang="en-US" kern="0" dirty="0">
                <a:solidFill>
                  <a:srgbClr val="0033CC"/>
                </a:solidFill>
              </a:rPr>
              <a:t>部分</a:t>
            </a:r>
            <a:r>
              <a:rPr lang="en-US" altLang="zh-CN" kern="0" dirty="0">
                <a:solidFill>
                  <a:srgbClr val="0033CC"/>
                </a:solidFill>
              </a:rPr>
              <a:t>? </a:t>
            </a:r>
            <a:r>
              <a:rPr lang="en-US" altLang="zh-CN" dirty="0">
                <a:solidFill>
                  <a:srgbClr val="0033CC"/>
                </a:solidFill>
              </a:rPr>
              <a:t>(Ch3,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en-US" altLang="zh-CN" dirty="0">
                <a:solidFill>
                  <a:srgbClr val="0033CC"/>
                </a:solidFill>
              </a:rPr>
              <a:t>, 5 Appx C)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Answer: </a:t>
            </a:r>
            <a:r>
              <a:rPr lang="zh-CN" altLang="en-US" kern="0" dirty="0">
                <a:solidFill>
                  <a:srgbClr val="0033CC"/>
                </a:solidFill>
              </a:rPr>
              <a:t>将运算单元复制多份，执行类似的任务，提高运算能力</a:t>
            </a:r>
            <a:r>
              <a:rPr lang="en-US" altLang="zh-CN" kern="0" dirty="0">
                <a:solidFill>
                  <a:srgbClr val="0033CC"/>
                </a:solidFill>
              </a:rPr>
              <a:t> SIMD,GPU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224943-0A0C-4ACC-BACD-DC3C45C442D8}"/>
              </a:ext>
            </a:extLst>
          </p:cNvPr>
          <p:cNvSpPr/>
          <p:nvPr/>
        </p:nvSpPr>
        <p:spPr>
          <a:xfrm>
            <a:off x="7935684" y="1690462"/>
            <a:ext cx="2604408" cy="26470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E6F01-C821-47B0-B804-F407DFD1580A}"/>
              </a:ext>
            </a:extLst>
          </p:cNvPr>
          <p:cNvSpPr/>
          <p:nvPr/>
        </p:nvSpPr>
        <p:spPr>
          <a:xfrm>
            <a:off x="7935684" y="4743450"/>
            <a:ext cx="2604409" cy="1057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Memory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9AC00F5D-6D03-452E-9664-16A24CDD8326}"/>
              </a:ext>
            </a:extLst>
          </p:cNvPr>
          <p:cNvSpPr/>
          <p:nvPr/>
        </p:nvSpPr>
        <p:spPr>
          <a:xfrm>
            <a:off x="9154204" y="4337504"/>
            <a:ext cx="167367" cy="368299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A1F3F6-4C44-4E65-B4EB-26EC73BC0912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81B3F2-6911-4A49-9424-F1B3969BC2DE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A5182AD-B0AF-4C48-BF79-6EB48942C540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32394-FBC2-41A6-B47C-4895C991449B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76B13-E5AC-402C-979B-EAC4F09DCDCD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B4ED8D-54BA-4D4E-9956-0E2CA6A46FB6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cache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0DB9F4-D815-4EBB-8E38-C4AC3964E94E}"/>
              </a:ext>
            </a:extLst>
          </p:cNvPr>
          <p:cNvSpPr/>
          <p:nvPr/>
        </p:nvSpPr>
        <p:spPr>
          <a:xfrm>
            <a:off x="8170407" y="2792243"/>
            <a:ext cx="279629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F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27994E2-0F71-419D-99CA-5EE8F08E8C14}"/>
              </a:ext>
            </a:extLst>
          </p:cNvPr>
          <p:cNvSpPr/>
          <p:nvPr/>
        </p:nvSpPr>
        <p:spPr>
          <a:xfrm>
            <a:off x="9074431" y="2357950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BE5BBF-9CB4-487E-A9BF-EDEB6272EF5E}"/>
              </a:ext>
            </a:extLst>
          </p:cNvPr>
          <p:cNvSpPr/>
          <p:nvPr/>
        </p:nvSpPr>
        <p:spPr>
          <a:xfrm>
            <a:off x="9074431" y="1978242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D72EE5B-7EAE-4C1A-B28D-C73852F8D80B}"/>
              </a:ext>
            </a:extLst>
          </p:cNvPr>
          <p:cNvSpPr/>
          <p:nvPr/>
        </p:nvSpPr>
        <p:spPr>
          <a:xfrm>
            <a:off x="9074431" y="2757432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955AB17-F79C-41BE-A5B1-036766155FCD}"/>
              </a:ext>
            </a:extLst>
          </p:cNvPr>
          <p:cNvSpPr/>
          <p:nvPr/>
        </p:nvSpPr>
        <p:spPr>
          <a:xfrm>
            <a:off x="9074431" y="3241901"/>
            <a:ext cx="807246" cy="2763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···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7BE586C-CBE9-4711-9073-82ADFFB10605}"/>
              </a:ext>
            </a:extLst>
          </p:cNvPr>
          <p:cNvSpPr/>
          <p:nvPr/>
        </p:nvSpPr>
        <p:spPr>
          <a:xfrm>
            <a:off x="9074431" y="3564391"/>
            <a:ext cx="807246" cy="3930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ALU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0F2EB211-8C0B-4193-90C6-6DD25F9AEC85}"/>
              </a:ext>
            </a:extLst>
          </p:cNvPr>
          <p:cNvSpPr/>
          <p:nvPr/>
        </p:nvSpPr>
        <p:spPr>
          <a:xfrm>
            <a:off x="8623025" y="2070100"/>
            <a:ext cx="279629" cy="175260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2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691822-C243-43BF-85F0-E96CFF2E8834}"/>
              </a:ext>
            </a:extLst>
          </p:cNvPr>
          <p:cNvSpPr/>
          <p:nvPr/>
        </p:nvSpPr>
        <p:spPr>
          <a:xfrm>
            <a:off x="11103428" y="6401567"/>
            <a:ext cx="616404" cy="236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961670-37CB-449D-AD48-5FEE47417CC4}"/>
              </a:ext>
            </a:extLst>
          </p:cNvPr>
          <p:cNvSpPr/>
          <p:nvPr/>
        </p:nvSpPr>
        <p:spPr>
          <a:xfrm>
            <a:off x="11103428" y="6119516"/>
            <a:ext cx="873579" cy="236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B1A653-041F-4223-BCF9-07259D4AAE45}"/>
              </a:ext>
            </a:extLst>
          </p:cNvPr>
          <p:cNvSpPr/>
          <p:nvPr/>
        </p:nvSpPr>
        <p:spPr>
          <a:xfrm>
            <a:off x="11103429" y="5837465"/>
            <a:ext cx="485775" cy="23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044D9-1C00-412D-84C9-1F803C5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DCBF7-4FCD-4F58-A55B-CAA991B201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如何去公平的衡量一个体系结构设计？</a:t>
            </a:r>
            <a:r>
              <a:rPr lang="en-US" altLang="zh-CN" dirty="0"/>
              <a:t>(Ch1)</a:t>
            </a:r>
          </a:p>
          <a:p>
            <a:r>
              <a:rPr lang="zh-CN" altLang="en-US" kern="0" dirty="0"/>
              <a:t>如何去优化</a:t>
            </a:r>
            <a:r>
              <a:rPr lang="en-US" altLang="zh-CN" kern="0" dirty="0"/>
              <a:t>memory</a:t>
            </a:r>
            <a:r>
              <a:rPr lang="zh-CN" altLang="en-US" kern="0" dirty="0"/>
              <a:t>部分？</a:t>
            </a:r>
            <a:r>
              <a:rPr lang="en-US" altLang="zh-CN" dirty="0"/>
              <a:t> (Ch2 Appx B)</a:t>
            </a:r>
            <a:endParaRPr lang="en-US" altLang="zh-CN" kern="0" dirty="0"/>
          </a:p>
          <a:p>
            <a:r>
              <a:rPr lang="zh-CN" altLang="en-US" kern="0" dirty="0">
                <a:solidFill>
                  <a:srgbClr val="0033CC"/>
                </a:solidFill>
              </a:rPr>
              <a:t>如何去优化</a:t>
            </a:r>
            <a:r>
              <a:rPr lang="en-US" altLang="zh-CN" kern="0" dirty="0">
                <a:solidFill>
                  <a:srgbClr val="0033CC"/>
                </a:solidFill>
              </a:rPr>
              <a:t>CPU</a:t>
            </a:r>
            <a:r>
              <a:rPr lang="zh-CN" altLang="en-US" kern="0" dirty="0">
                <a:solidFill>
                  <a:srgbClr val="0033CC"/>
                </a:solidFill>
              </a:rPr>
              <a:t>部分</a:t>
            </a:r>
            <a:r>
              <a:rPr lang="en-US" altLang="zh-CN" kern="0" dirty="0">
                <a:solidFill>
                  <a:srgbClr val="0033CC"/>
                </a:solidFill>
              </a:rPr>
              <a:t>? </a:t>
            </a:r>
            <a:r>
              <a:rPr lang="en-US" altLang="zh-CN" dirty="0">
                <a:solidFill>
                  <a:srgbClr val="0033CC"/>
                </a:solidFill>
              </a:rPr>
              <a:t>(Ch3, 4,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>
                <a:solidFill>
                  <a:srgbClr val="0033CC"/>
                </a:solidFill>
              </a:rPr>
              <a:t> Appx C)</a:t>
            </a:r>
          </a:p>
          <a:p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>
                <a:solidFill>
                  <a:srgbClr val="0033CC"/>
                </a:solidFill>
              </a:rPr>
              <a:t>Answer: </a:t>
            </a:r>
            <a:r>
              <a:rPr lang="zh-CN" altLang="en-US" kern="0" dirty="0">
                <a:solidFill>
                  <a:srgbClr val="0033CC"/>
                </a:solidFill>
              </a:rPr>
              <a:t>多处理器，多线程</a:t>
            </a:r>
            <a:endParaRPr lang="en-US" altLang="zh-CN" kern="0" dirty="0">
              <a:solidFill>
                <a:srgbClr val="0033CC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0033CC"/>
                </a:solidFill>
              </a:rPr>
              <a:t>引入的问题：</a:t>
            </a:r>
            <a:r>
              <a:rPr lang="en-US" altLang="zh-CN" kern="0" dirty="0">
                <a:solidFill>
                  <a:srgbClr val="0033CC"/>
                </a:solidFill>
              </a:rPr>
              <a:t>cache</a:t>
            </a:r>
            <a:r>
              <a:rPr lang="zh-CN" altLang="en-US" kern="0" dirty="0">
                <a:solidFill>
                  <a:srgbClr val="0033CC"/>
                </a:solidFill>
              </a:rPr>
              <a:t>一致性，</a:t>
            </a:r>
            <a:r>
              <a:rPr lang="en-US" altLang="zh-CN" kern="0" dirty="0">
                <a:solidFill>
                  <a:srgbClr val="0033CC"/>
                </a:solidFill>
              </a:rPr>
              <a:t>memory</a:t>
            </a:r>
            <a:r>
              <a:rPr lang="zh-CN" altLang="en-US" kern="0" dirty="0">
                <a:solidFill>
                  <a:srgbClr val="0033CC"/>
                </a:solidFill>
              </a:rPr>
              <a:t>连续性</a:t>
            </a:r>
            <a:endParaRPr lang="en-US" altLang="zh-CN" kern="0" dirty="0">
              <a:solidFill>
                <a:srgbClr val="0033CC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A1F3F6-4C44-4E65-B4EB-26EC73BC0912}"/>
              </a:ext>
            </a:extLst>
          </p:cNvPr>
          <p:cNvSpPr/>
          <p:nvPr/>
        </p:nvSpPr>
        <p:spPr>
          <a:xfrm>
            <a:off x="7739744" y="1322615"/>
            <a:ext cx="3020784" cy="46250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81B3F2-6911-4A49-9424-F1B3969BC2DE}"/>
              </a:ext>
            </a:extLst>
          </p:cNvPr>
          <p:cNvSpPr/>
          <p:nvPr/>
        </p:nvSpPr>
        <p:spPr>
          <a:xfrm>
            <a:off x="10152289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A5182AD-B0AF-4C48-BF79-6EB48942C540}"/>
              </a:ext>
            </a:extLst>
          </p:cNvPr>
          <p:cNvSpPr/>
          <p:nvPr/>
        </p:nvSpPr>
        <p:spPr>
          <a:xfrm rot="10800000">
            <a:off x="8170407" y="5947683"/>
            <a:ext cx="220435" cy="342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32394-FBC2-41A6-B47C-4895C991449B}"/>
              </a:ext>
            </a:extLst>
          </p:cNvPr>
          <p:cNvSpPr txBox="1"/>
          <p:nvPr/>
        </p:nvSpPr>
        <p:spPr>
          <a:xfrm>
            <a:off x="7938222" y="6270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76B13-E5AC-402C-979B-EAC4F09DCDCD}"/>
              </a:ext>
            </a:extLst>
          </p:cNvPr>
          <p:cNvSpPr txBox="1"/>
          <p:nvPr/>
        </p:nvSpPr>
        <p:spPr>
          <a:xfrm>
            <a:off x="9834343" y="62701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B4ED8D-54BA-4D4E-9956-0E2CA6A46FB6}"/>
              </a:ext>
            </a:extLst>
          </p:cNvPr>
          <p:cNvSpPr txBox="1"/>
          <p:nvPr/>
        </p:nvSpPr>
        <p:spPr>
          <a:xfrm>
            <a:off x="11008615" y="5763986"/>
            <a:ext cx="106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CPU </a:t>
            </a:r>
          </a:p>
          <a:p>
            <a:r>
              <a:rPr lang="en-US" altLang="zh-CN" dirty="0"/>
              <a:t> Memory</a:t>
            </a:r>
          </a:p>
          <a:p>
            <a:r>
              <a:rPr lang="en-US" altLang="zh-CN" dirty="0"/>
              <a:t> cache</a:t>
            </a:r>
            <a:endParaRPr lang="zh-CN" altLang="en-US" dirty="0"/>
          </a:p>
        </p:txBody>
      </p:sp>
      <p:sp>
        <p:nvSpPr>
          <p:cNvPr id="28" name="箭头: 上下 27">
            <a:extLst>
              <a:ext uri="{FF2B5EF4-FFF2-40B4-BE49-F238E27FC236}">
                <a16:creationId xmlns:a16="http://schemas.microsoft.com/office/drawing/2014/main" id="{2F171C72-2C6B-4ECF-85EF-7FDEA00AA539}"/>
              </a:ext>
            </a:extLst>
          </p:cNvPr>
          <p:cNvSpPr/>
          <p:nvPr/>
        </p:nvSpPr>
        <p:spPr>
          <a:xfrm>
            <a:off x="8503393" y="3837439"/>
            <a:ext cx="167367" cy="440871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6C13C5-D5A8-4928-91E7-53CDA19326DC}"/>
              </a:ext>
            </a:extLst>
          </p:cNvPr>
          <p:cNvGrpSpPr/>
          <p:nvPr/>
        </p:nvGrpSpPr>
        <p:grpSpPr>
          <a:xfrm>
            <a:off x="7938222" y="1825625"/>
            <a:ext cx="1274811" cy="2000244"/>
            <a:chOff x="5810392" y="-1017429"/>
            <a:chExt cx="1031842" cy="16190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DFBBFC-2572-4F57-80DB-CA5E8F63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392" y="-1017429"/>
              <a:ext cx="1031842" cy="105077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6C3E645-2E4C-4D44-8303-4D2372BF6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392" y="177961"/>
              <a:ext cx="1031842" cy="42362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BD2AF7-0062-4380-9BD8-5BB0A699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2339" y="24118"/>
              <a:ext cx="127948" cy="163071"/>
            </a:xfrm>
            <a:prstGeom prst="rect">
              <a:avLst/>
            </a:prstGeom>
          </p:spPr>
        </p:pic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1C85EA50-D22B-4B26-AD37-F834468DF087}"/>
              </a:ext>
            </a:extLst>
          </p:cNvPr>
          <p:cNvSpPr/>
          <p:nvPr/>
        </p:nvSpPr>
        <p:spPr>
          <a:xfrm>
            <a:off x="8000774" y="4289880"/>
            <a:ext cx="2604409" cy="14741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Memory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4082FAA-E54D-4BD3-9207-F0B7044AC4E8}"/>
              </a:ext>
            </a:extLst>
          </p:cNvPr>
          <p:cNvGrpSpPr/>
          <p:nvPr/>
        </p:nvGrpSpPr>
        <p:grpSpPr>
          <a:xfrm>
            <a:off x="9330372" y="1825625"/>
            <a:ext cx="1274811" cy="2000244"/>
            <a:chOff x="5810392" y="-1017429"/>
            <a:chExt cx="1031842" cy="1619013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A31CE044-BD4F-4FFD-AC20-2B8AF8EE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392" y="-1017429"/>
              <a:ext cx="1031842" cy="1050775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4FB39B4-FA92-41AC-94E9-1B4D0467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392" y="177961"/>
              <a:ext cx="1031842" cy="423623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D0A1FE8C-E320-4D6A-BA38-19D99810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2339" y="24118"/>
              <a:ext cx="127948" cy="163071"/>
            </a:xfrm>
            <a:prstGeom prst="rect">
              <a:avLst/>
            </a:prstGeom>
          </p:spPr>
        </p:pic>
      </p:grpSp>
      <p:sp>
        <p:nvSpPr>
          <p:cNvPr id="67" name="箭头: 上下 66">
            <a:extLst>
              <a:ext uri="{FF2B5EF4-FFF2-40B4-BE49-F238E27FC236}">
                <a16:creationId xmlns:a16="http://schemas.microsoft.com/office/drawing/2014/main" id="{AAE1C811-AB80-4456-839D-67995E9AC700}"/>
              </a:ext>
            </a:extLst>
          </p:cNvPr>
          <p:cNvSpPr/>
          <p:nvPr/>
        </p:nvSpPr>
        <p:spPr>
          <a:xfrm>
            <a:off x="9888739" y="3837439"/>
            <a:ext cx="167367" cy="440871"/>
          </a:xfrm>
          <a:prstGeom prst="upDownArrow">
            <a:avLst>
              <a:gd name="adj1" fmla="val 3449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08907"/>
      </p:ext>
    </p:extLst>
  </p:cSld>
  <p:clrMapOvr>
    <a:masterClrMapping/>
  </p:clrMapOvr>
</p:sld>
</file>

<file path=ppt/theme/theme1.xml><?xml version="1.0" encoding="utf-8"?>
<a:theme xmlns:a="http://schemas.openxmlformats.org/drawingml/2006/main" name="isc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cs_template" id="{4199EC21-7875-4C0C-B832-599C4430EFBB}" vid="{20DF2871-2B84-4CC8-8CF2-11B704B09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iscs_template</Template>
  <TotalTime>953</TotalTime>
  <Words>2853</Words>
  <Application>Microsoft Macintosh PowerPoint</Application>
  <PresentationFormat>Widescreen</PresentationFormat>
  <Paragraphs>393</Paragraphs>
  <Slides>42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等线</vt:lpstr>
      <vt:lpstr>MyriadMM_565_600_</vt:lpstr>
      <vt:lpstr>黑体</vt:lpstr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Wingdings 2</vt:lpstr>
      <vt:lpstr>iscs_template</vt:lpstr>
      <vt:lpstr>Worksheet</vt:lpstr>
      <vt:lpstr>工作表</vt:lpstr>
      <vt:lpstr>PowerPoint Presentation</vt:lpstr>
      <vt:lpstr>什么是 Computer Architecture？</vt:lpstr>
      <vt:lpstr>章节回顾</vt:lpstr>
      <vt:lpstr>梳理</vt:lpstr>
      <vt:lpstr>梳理</vt:lpstr>
      <vt:lpstr>梳理</vt:lpstr>
      <vt:lpstr>梳理</vt:lpstr>
      <vt:lpstr>梳理</vt:lpstr>
      <vt:lpstr>梳理</vt:lpstr>
      <vt:lpstr>第1章：量化设计与分析</vt:lpstr>
      <vt:lpstr>第1章：量化设计与分析</vt:lpstr>
      <vt:lpstr>第1章：量化设计与分析</vt:lpstr>
      <vt:lpstr>第1章：量化设计与分析</vt:lpstr>
      <vt:lpstr>第1章：量化设计与分析</vt:lpstr>
      <vt:lpstr>第1章：量化设计与分析</vt:lpstr>
      <vt:lpstr>第2章：存储器层次结构设计</vt:lpstr>
      <vt:lpstr>第2章：存储器层次结构设计</vt:lpstr>
      <vt:lpstr>第2章：存储器层次结构设计</vt:lpstr>
      <vt:lpstr>第2章：存储器层次结构设计</vt:lpstr>
      <vt:lpstr>第2章：存储器层次结构设计</vt:lpstr>
      <vt:lpstr>第2章：存储器层次结构设计</vt:lpstr>
      <vt:lpstr>第2章：存储器层次结构设计</vt:lpstr>
      <vt:lpstr>第2章：存储器层次结构设计</vt:lpstr>
      <vt:lpstr>第3章：指令级并行性及其开发方法（pipeline）</vt:lpstr>
      <vt:lpstr>第3章：指令级并行性及其开发方法（Scoreboard）</vt:lpstr>
      <vt:lpstr>第3章：指令级并行性及其开发方法（Scoreboard）</vt:lpstr>
      <vt:lpstr>第3章：指令级并行性（Scoreboard reaname）</vt:lpstr>
      <vt:lpstr>第3章：指令级并行性及其开发方法（ Tomasulo ）</vt:lpstr>
      <vt:lpstr>第3章：指令级并行性及其开发方法（ 投机执行 ）</vt:lpstr>
      <vt:lpstr>第3章：指令级并行性及其开发方法（ 动态预测 ）</vt:lpstr>
      <vt:lpstr>第3章：指令级并行性及其开发方法（其他）</vt:lpstr>
      <vt:lpstr>第4章：数据级并行GPU, vector, SIMD</vt:lpstr>
      <vt:lpstr>第4章：数据级并行GPU,vector,SIMD （补充）</vt:lpstr>
      <vt:lpstr>第4章：数据级并行GPU,vector,SIMD （补充）</vt:lpstr>
      <vt:lpstr>第5章 线程级并行</vt:lpstr>
      <vt:lpstr>第5章 线程级并行（缓存一致性）</vt:lpstr>
      <vt:lpstr>第5章 线程级并行（缓存一致性）</vt:lpstr>
      <vt:lpstr>第5章 线程级并行（缓存一致性）</vt:lpstr>
      <vt:lpstr>第5章 线程级并行（缓存一致性）</vt:lpstr>
      <vt:lpstr>第5章 线程级并行（同步）</vt:lpstr>
      <vt:lpstr>第5章 线程级并行（访存一致性）</vt:lpstr>
      <vt:lpstr>第5章 线程级并行（访存一致性）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Sunnyday</dc:creator>
  <cp:lastModifiedBy>Microsoft Office User</cp:lastModifiedBy>
  <cp:revision>98</cp:revision>
  <dcterms:created xsi:type="dcterms:W3CDTF">2021-12-24T09:19:08Z</dcterms:created>
  <dcterms:modified xsi:type="dcterms:W3CDTF">2022-12-27T12:31:12Z</dcterms:modified>
</cp:coreProperties>
</file>